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9144000" cy="6858000" type="screen4x3"/>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34963A-4E67-4657-A366-7B2E3D1F38CB}">
  <a:tblStyle styleId="{FB34963A-4E67-4657-A366-7B2E3D1F38C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p:restoredTop sz="94725"/>
  </p:normalViewPr>
  <p:slideViewPr>
    <p:cSldViewPr snapToGrid="0">
      <p:cViewPr varScale="1">
        <p:scale>
          <a:sx n="110" d="100"/>
          <a:sy n="110" d="100"/>
        </p:scale>
        <p:origin x="1520" y="17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4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44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3962400" cy="3444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 name="Google Shape;23;p1: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8: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8: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9: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10: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1: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11: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2: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12: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13: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14: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881bc58912_0_34: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g2881bc58912_0_34:notes"/>
          <p:cNvSpPr>
            <a:spLocks noGrp="1" noRot="1" noChangeAspect="1"/>
          </p:cNvSpPr>
          <p:nvPr>
            <p:ph type="sldImg" idx="2"/>
          </p:nvPr>
        </p:nvSpPr>
        <p:spPr>
          <a:xfrm>
            <a:off x="3028950" y="857250"/>
            <a:ext cx="30861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6: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16: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7: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7: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 name="Google Shape;39;p2: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8: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8: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9: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19: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881bc58912_0_45: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g2881bc58912_0_45:notes"/>
          <p:cNvSpPr>
            <a:spLocks noGrp="1" noRot="1" noChangeAspect="1"/>
          </p:cNvSpPr>
          <p:nvPr>
            <p:ph type="sldImg" idx="2"/>
          </p:nvPr>
        </p:nvSpPr>
        <p:spPr>
          <a:xfrm>
            <a:off x="3028950" y="857250"/>
            <a:ext cx="30861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0: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20: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047fd81f14_0_11: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3047fd81f14_0_11:notes"/>
          <p:cNvSpPr>
            <a:spLocks noGrp="1" noRot="1" noChangeAspect="1"/>
          </p:cNvSpPr>
          <p:nvPr>
            <p:ph type="sldImg" idx="2"/>
          </p:nvPr>
        </p:nvSpPr>
        <p:spPr>
          <a:xfrm>
            <a:off x="3028950" y="857250"/>
            <a:ext cx="30861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1: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21: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2: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22: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3: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23: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4: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24: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6: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p26: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3: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3: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Link muss aktualisiert werden </a:t>
            </a:r>
            <a:endParaRPr/>
          </a:p>
        </p:txBody>
      </p:sp>
      <p:sp>
        <p:nvSpPr>
          <p:cNvPr id="53" name="Google Shape;53;p3: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8: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28: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9: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p29: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0: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p30: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881bc58912_0_0: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g2881bc58912_0_0:notes"/>
          <p:cNvSpPr>
            <a:spLocks noGrp="1" noRot="1" noChangeAspect="1"/>
          </p:cNvSpPr>
          <p:nvPr>
            <p:ph type="sldImg" idx="2"/>
          </p:nvPr>
        </p:nvSpPr>
        <p:spPr>
          <a:xfrm>
            <a:off x="3028950" y="857250"/>
            <a:ext cx="30861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1: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p31: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2: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32: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881bc58912_0_59: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g2881bc58912_0_59:notes"/>
          <p:cNvSpPr>
            <a:spLocks noGrp="1" noRot="1" noChangeAspect="1"/>
          </p:cNvSpPr>
          <p:nvPr>
            <p:ph type="sldImg" idx="2"/>
          </p:nvPr>
        </p:nvSpPr>
        <p:spPr>
          <a:xfrm>
            <a:off x="3028950" y="857250"/>
            <a:ext cx="30861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3: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33: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4: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p34: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881bc58912_0_69: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g2881bc58912_0_69:notes"/>
          <p:cNvSpPr>
            <a:spLocks noGrp="1" noRot="1" noChangeAspect="1"/>
          </p:cNvSpPr>
          <p:nvPr>
            <p:ph type="sldImg" idx="2"/>
          </p:nvPr>
        </p:nvSpPr>
        <p:spPr>
          <a:xfrm>
            <a:off x="3028950" y="857250"/>
            <a:ext cx="30861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4: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p4: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881bc58912_0_78: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g2881bc58912_0_78:notes"/>
          <p:cNvSpPr>
            <a:spLocks noGrp="1" noRot="1" noChangeAspect="1"/>
          </p:cNvSpPr>
          <p:nvPr>
            <p:ph type="sldImg" idx="2"/>
          </p:nvPr>
        </p:nvSpPr>
        <p:spPr>
          <a:xfrm>
            <a:off x="3028950" y="857250"/>
            <a:ext cx="30861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47: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47: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8: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p38: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881bc58912_0_87: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g2881bc58912_0_87:notes"/>
          <p:cNvSpPr>
            <a:spLocks noGrp="1" noRot="1" noChangeAspect="1"/>
          </p:cNvSpPr>
          <p:nvPr>
            <p:ph type="sldImg" idx="2"/>
          </p:nvPr>
        </p:nvSpPr>
        <p:spPr>
          <a:xfrm>
            <a:off x="3028950" y="857250"/>
            <a:ext cx="30861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5: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p35: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6: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p36: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7: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37: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p37: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de-DE"/>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9: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6" name="Google Shape;506;p39: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3047fd81f14_0_28: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9" name="Google Shape;519;g3047fd81f14_0_28:notes"/>
          <p:cNvSpPr>
            <a:spLocks noGrp="1" noRot="1" noChangeAspect="1"/>
          </p:cNvSpPr>
          <p:nvPr>
            <p:ph type="sldImg" idx="2"/>
          </p:nvPr>
        </p:nvSpPr>
        <p:spPr>
          <a:xfrm>
            <a:off x="3028950" y="857250"/>
            <a:ext cx="30861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48: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48: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9" name="Google Shape;529;p48: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de-DE"/>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4e28e8e777_2_0: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 name="Google Shape;70;g34e28e8e777_2_0: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49: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49: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7" name="Google Shape;537;p49: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de-DE"/>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50: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50: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9" name="Google Shape;549;p50: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de-DE"/>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51: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p51: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1" name="Google Shape;561;p51: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de-DE"/>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52: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52: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2" name="Google Shape;572;p52: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300ffc4a8f0_0_10:notes"/>
          <p:cNvSpPr>
            <a:spLocks noGrp="1" noRot="1" noChangeAspect="1"/>
          </p:cNvSpPr>
          <p:nvPr>
            <p:ph type="sldImg" idx="2"/>
          </p:nvPr>
        </p:nvSpPr>
        <p:spPr>
          <a:xfrm>
            <a:off x="3028950" y="857250"/>
            <a:ext cx="30861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g300ffc4a8f0_0_10: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9" name="Google Shape;579;g300ffc4a8f0_0_10: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286529f2f8c_0_0:notes"/>
          <p:cNvSpPr>
            <a:spLocks noGrp="1" noRot="1" noChangeAspect="1"/>
          </p:cNvSpPr>
          <p:nvPr>
            <p:ph type="sldImg" idx="2"/>
          </p:nvPr>
        </p:nvSpPr>
        <p:spPr>
          <a:xfrm>
            <a:off x="3028950" y="857250"/>
            <a:ext cx="3086100" cy="2314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286529f2f8c_0_0:notes"/>
          <p:cNvSpPr txBox="1">
            <a:spLocks noGrp="1"/>
          </p:cNvSpPr>
          <p:nvPr>
            <p:ph type="body" idx="1"/>
          </p:nvPr>
        </p:nvSpPr>
        <p:spPr>
          <a:xfrm>
            <a:off x="914400" y="3300413"/>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g286529f2f8c_0_0:notes"/>
          <p:cNvSpPr txBox="1">
            <a:spLocks noGrp="1"/>
          </p:cNvSpPr>
          <p:nvPr>
            <p:ph type="sldNum" idx="12"/>
          </p:nvPr>
        </p:nvSpPr>
        <p:spPr>
          <a:xfrm>
            <a:off x="5180013" y="6513513"/>
            <a:ext cx="3962400" cy="344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de-DE"/>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53: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4" name="Google Shape;594;p53: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54: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5" name="Google Shape;605;p54: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5: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418bdc9d32_0_0: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g3418bdc9d32_0_0: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6: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7: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p:nvPr/>
        </p:nvSpPr>
        <p:spPr>
          <a:xfrm>
            <a:off x="535709" y="0"/>
            <a:ext cx="8608291" cy="6858000"/>
          </a:xfrm>
          <a:custGeom>
            <a:avLst/>
            <a:gdLst/>
            <a:ahLst/>
            <a:cxnLst/>
            <a:rect l="l" t="t" r="r" b="b"/>
            <a:pathLst>
              <a:path w="8604504" h="6858000" extrusionOk="0">
                <a:moveTo>
                  <a:pt x="0" y="6858000"/>
                </a:moveTo>
                <a:lnTo>
                  <a:pt x="8604504" y="6858000"/>
                </a:lnTo>
                <a:lnTo>
                  <a:pt x="8604504" y="0"/>
                </a:lnTo>
                <a:lnTo>
                  <a:pt x="0" y="0"/>
                </a:lnTo>
                <a:lnTo>
                  <a:pt x="0" y="6858000"/>
                </a:lnTo>
                <a:close/>
              </a:path>
            </a:pathLst>
          </a:custGeom>
          <a:solidFill>
            <a:srgbClr val="F5F5F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 name="Google Shape;17;p2"/>
          <p:cNvSpPr/>
          <p:nvPr/>
        </p:nvSpPr>
        <p:spPr>
          <a:xfrm>
            <a:off x="550125" y="1600200"/>
            <a:ext cx="8604453" cy="12700"/>
          </a:xfrm>
          <a:custGeom>
            <a:avLst/>
            <a:gdLst/>
            <a:ahLst/>
            <a:cxnLst/>
            <a:rect l="l" t="t" r="r" b="b"/>
            <a:pathLst>
              <a:path w="8604453" h="12700" extrusionOk="0">
                <a:moveTo>
                  <a:pt x="0" y="12700"/>
                </a:moveTo>
                <a:lnTo>
                  <a:pt x="8604453" y="0"/>
                </a:lnTo>
              </a:path>
            </a:pathLst>
          </a:custGeom>
          <a:noFill/>
          <a:ln w="15225" cap="flat" cmpd="sng">
            <a:solidFill>
              <a:srgbClr val="003B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8" name="Google Shape;18;p2"/>
          <p:cNvPicPr preferRelativeResize="0"/>
          <p:nvPr/>
        </p:nvPicPr>
        <p:blipFill rotWithShape="1">
          <a:blip r:embed="rId2">
            <a:alphaModFix/>
          </a:blip>
          <a:srcRect/>
          <a:stretch/>
        </p:blipFill>
        <p:spPr>
          <a:xfrm>
            <a:off x="8145462" y="55028"/>
            <a:ext cx="779937" cy="810547"/>
          </a:xfrm>
          <a:prstGeom prst="rect">
            <a:avLst/>
          </a:prstGeom>
          <a:noFill/>
          <a:ln>
            <a:noFill/>
          </a:ln>
        </p:spPr>
      </p:pic>
      <p:pic>
        <p:nvPicPr>
          <p:cNvPr id="19" name="Google Shape;19;p2" descr="unilogo4c"/>
          <p:cNvPicPr preferRelativeResize="0"/>
          <p:nvPr/>
        </p:nvPicPr>
        <p:blipFill rotWithShape="1">
          <a:blip r:embed="rId3">
            <a:alphaModFix/>
          </a:blip>
          <a:srcRect r="20525"/>
          <a:stretch/>
        </p:blipFill>
        <p:spPr>
          <a:xfrm>
            <a:off x="0" y="-9553"/>
            <a:ext cx="9220200" cy="898526"/>
          </a:xfrm>
          <a:prstGeom prst="rect">
            <a:avLst/>
          </a:prstGeom>
          <a:noFill/>
          <a:ln>
            <a:noFill/>
          </a:ln>
        </p:spPr>
      </p:pic>
      <p:pic>
        <p:nvPicPr>
          <p:cNvPr id="20" name="Google Shape;20;p2"/>
          <p:cNvPicPr preferRelativeResize="0"/>
          <p:nvPr/>
        </p:nvPicPr>
        <p:blipFill rotWithShape="1">
          <a:blip r:embed="rId2">
            <a:alphaModFix/>
          </a:blip>
          <a:srcRect/>
          <a:stretch/>
        </p:blipFill>
        <p:spPr>
          <a:xfrm>
            <a:off x="8254762" y="40470"/>
            <a:ext cx="779937" cy="81054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609600" y="0"/>
            <a:ext cx="8604504" cy="6858000"/>
          </a:xfrm>
          <a:custGeom>
            <a:avLst/>
            <a:gdLst/>
            <a:ahLst/>
            <a:cxnLst/>
            <a:rect l="l" t="t" r="r" b="b"/>
            <a:pathLst>
              <a:path w="8604504" h="6858000" extrusionOk="0">
                <a:moveTo>
                  <a:pt x="0" y="6858000"/>
                </a:moveTo>
                <a:lnTo>
                  <a:pt x="8604504" y="6858000"/>
                </a:lnTo>
                <a:lnTo>
                  <a:pt x="8604504" y="0"/>
                </a:lnTo>
                <a:lnTo>
                  <a:pt x="0" y="0"/>
                </a:lnTo>
                <a:lnTo>
                  <a:pt x="0" y="6858000"/>
                </a:lnTo>
                <a:close/>
              </a:path>
            </a:pathLst>
          </a:custGeom>
          <a:solidFill>
            <a:srgbClr val="F5F5F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 name="Google Shape;11;p1"/>
          <p:cNvSpPr/>
          <p:nvPr/>
        </p:nvSpPr>
        <p:spPr>
          <a:xfrm>
            <a:off x="10297" y="220980"/>
            <a:ext cx="5478266" cy="53949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 name="Google Shape;12;p1"/>
          <p:cNvSpPr/>
          <p:nvPr/>
        </p:nvSpPr>
        <p:spPr>
          <a:xfrm>
            <a:off x="5440228" y="220979"/>
            <a:ext cx="3707891" cy="539497"/>
          </a:xfrm>
          <a:custGeom>
            <a:avLst/>
            <a:gdLst/>
            <a:ahLst/>
            <a:cxnLst/>
            <a:rect l="l" t="t" r="r" b="b"/>
            <a:pathLst>
              <a:path w="3707891" h="548640" extrusionOk="0">
                <a:moveTo>
                  <a:pt x="0" y="548639"/>
                </a:moveTo>
                <a:lnTo>
                  <a:pt x="3707891" y="548639"/>
                </a:lnTo>
                <a:lnTo>
                  <a:pt x="3707891" y="0"/>
                </a:lnTo>
                <a:lnTo>
                  <a:pt x="0" y="0"/>
                </a:lnTo>
                <a:lnTo>
                  <a:pt x="0" y="548639"/>
                </a:lnTo>
                <a:close/>
              </a:path>
            </a:pathLst>
          </a:custGeom>
          <a:solidFill>
            <a:srgbClr val="D0D0D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 name="Google Shape;13;p1"/>
          <p:cNvSpPr/>
          <p:nvPr/>
        </p:nvSpPr>
        <p:spPr>
          <a:xfrm>
            <a:off x="539496" y="981455"/>
            <a:ext cx="8604453" cy="12700"/>
          </a:xfrm>
          <a:custGeom>
            <a:avLst/>
            <a:gdLst/>
            <a:ahLst/>
            <a:cxnLst/>
            <a:rect l="l" t="t" r="r" b="b"/>
            <a:pathLst>
              <a:path w="8604453" h="12700" extrusionOk="0">
                <a:moveTo>
                  <a:pt x="0" y="12700"/>
                </a:moveTo>
                <a:lnTo>
                  <a:pt x="8604453" y="0"/>
                </a:lnTo>
              </a:path>
            </a:pathLst>
          </a:custGeom>
          <a:noFill/>
          <a:ln w="15225" cap="flat" cmpd="sng">
            <a:solidFill>
              <a:srgbClr val="003B7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 name="Google Shape;14;p1"/>
          <p:cNvPicPr preferRelativeResize="0"/>
          <p:nvPr/>
        </p:nvPicPr>
        <p:blipFill rotWithShape="1">
          <a:blip r:embed="rId4">
            <a:alphaModFix/>
          </a:blip>
          <a:srcRect/>
          <a:stretch/>
        </p:blipFill>
        <p:spPr>
          <a:xfrm>
            <a:off x="8229600" y="76200"/>
            <a:ext cx="779937" cy="81054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wuestudy.zv.uni-wuerzburg.de/qisserver/pages/cs/sys/portal/hisinoneStartPage.face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mailto:incoming@wiwi.uni-wuerzburg.de" TargetMode="External"/><Relationship Id="rId4" Type="http://schemas.openxmlformats.org/officeDocument/2006/relationships/hyperlink" Target="mailto:hans.fehr@uni-wuerzburg.d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hyperlink" Target="https://wuecampus2.uni-wuerzburg.de/moodle/"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hyperlink" Target="https://vpngw.uni-wuerzburg.de/"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3" Type="http://schemas.openxmlformats.org/officeDocument/2006/relationships/hyperlink" Target="https://www.bibliothek.uni-wuerzburg.de/"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hyperlink" Target="https://katalog.bibliothek.uni-wuerzburg.de/"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rz.uni-wuerzburg.de/en/services/communication-services/wifi-wireless-network/wlan-eduroam-configuration/"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chat.whatsapp.com/DZ5qE0iIn41BqKFoEiHKhr" TargetMode="External"/><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png"/></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hochschulsport-wuerzburg.de/card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3"/>
          <p:cNvSpPr/>
          <p:nvPr/>
        </p:nvSpPr>
        <p:spPr>
          <a:xfrm>
            <a:off x="900684" y="0"/>
            <a:ext cx="8243316" cy="6858000"/>
          </a:xfrm>
          <a:custGeom>
            <a:avLst/>
            <a:gdLst/>
            <a:ahLst/>
            <a:cxnLst/>
            <a:rect l="l" t="t" r="r" b="b"/>
            <a:pathLst>
              <a:path w="8243316" h="6858000" extrusionOk="0">
                <a:moveTo>
                  <a:pt x="0" y="6858000"/>
                </a:moveTo>
                <a:lnTo>
                  <a:pt x="8243316" y="6858000"/>
                </a:lnTo>
                <a:lnTo>
                  <a:pt x="8243316" y="0"/>
                </a:lnTo>
                <a:lnTo>
                  <a:pt x="0" y="0"/>
                </a:lnTo>
                <a:lnTo>
                  <a:pt x="0" y="6858000"/>
                </a:lnTo>
                <a:close/>
              </a:path>
            </a:pathLst>
          </a:custGeom>
          <a:solidFill>
            <a:srgbClr val="063C7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3"/>
          <p:cNvSpPr/>
          <p:nvPr/>
        </p:nvSpPr>
        <p:spPr>
          <a:xfrm>
            <a:off x="0" y="0"/>
            <a:ext cx="900684" cy="6858000"/>
          </a:xfrm>
          <a:custGeom>
            <a:avLst/>
            <a:gdLst/>
            <a:ahLst/>
            <a:cxnLst/>
            <a:rect l="l" t="t" r="r" b="b"/>
            <a:pathLst>
              <a:path w="900684" h="6858000" extrusionOk="0">
                <a:moveTo>
                  <a:pt x="0" y="6858000"/>
                </a:moveTo>
                <a:lnTo>
                  <a:pt x="900684" y="6858000"/>
                </a:lnTo>
                <a:lnTo>
                  <a:pt x="900684" y="0"/>
                </a:lnTo>
                <a:lnTo>
                  <a:pt x="0" y="0"/>
                </a:lnTo>
                <a:lnTo>
                  <a:pt x="0" y="685800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3"/>
          <p:cNvSpPr/>
          <p:nvPr/>
        </p:nvSpPr>
        <p:spPr>
          <a:xfrm>
            <a:off x="0" y="513587"/>
            <a:ext cx="9140391" cy="89915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3"/>
          <p:cNvSpPr/>
          <p:nvPr/>
        </p:nvSpPr>
        <p:spPr>
          <a:xfrm>
            <a:off x="900683" y="4407407"/>
            <a:ext cx="8243315" cy="1685543"/>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3"/>
          <p:cNvSpPr/>
          <p:nvPr/>
        </p:nvSpPr>
        <p:spPr>
          <a:xfrm>
            <a:off x="6438900" y="693420"/>
            <a:ext cx="2382011" cy="548639"/>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3"/>
          <p:cNvSpPr txBox="1"/>
          <p:nvPr/>
        </p:nvSpPr>
        <p:spPr>
          <a:xfrm>
            <a:off x="1894133" y="2034476"/>
            <a:ext cx="6359765" cy="482600"/>
          </a:xfrm>
          <a:prstGeom prst="rect">
            <a:avLst/>
          </a:prstGeom>
          <a:noFill/>
          <a:ln>
            <a:noFill/>
          </a:ln>
        </p:spPr>
        <p:txBody>
          <a:bodyPr spcFirstLastPara="1" wrap="square" lIns="0" tIns="23475" rIns="0" bIns="0" anchor="t" anchorCtr="0">
            <a:noAutofit/>
          </a:bodyPr>
          <a:lstStyle/>
          <a:p>
            <a:pPr marL="12700" marR="0" lvl="0" indent="0" algn="l" rtl="0">
              <a:lnSpc>
                <a:spcPct val="102777"/>
              </a:lnSpc>
              <a:spcBef>
                <a:spcPts val="0"/>
              </a:spcBef>
              <a:spcAft>
                <a:spcPts val="0"/>
              </a:spcAft>
              <a:buClr>
                <a:srgbClr val="000000"/>
              </a:buClr>
              <a:buSzPts val="3600"/>
              <a:buFont typeface="Arial"/>
              <a:buNone/>
            </a:pPr>
            <a:r>
              <a:rPr lang="de-DE" sz="3600" b="1" i="0" u="none" strike="noStrike" cap="none">
                <a:solidFill>
                  <a:srgbClr val="FFFFFF"/>
                </a:solidFill>
                <a:latin typeface="Calibri"/>
                <a:ea typeface="Calibri"/>
                <a:cs typeface="Calibri"/>
                <a:sym typeface="Calibri"/>
              </a:rPr>
              <a:t>Welcome – Herzlich Willkommen</a:t>
            </a:r>
            <a:endParaRPr sz="3600" b="0" i="0" u="none" strike="noStrike" cap="none">
              <a:solidFill>
                <a:schemeClr val="dk1"/>
              </a:solidFill>
              <a:latin typeface="Calibri"/>
              <a:ea typeface="Calibri"/>
              <a:cs typeface="Calibri"/>
              <a:sym typeface="Calibri"/>
            </a:endParaRPr>
          </a:p>
        </p:txBody>
      </p:sp>
      <p:sp>
        <p:nvSpPr>
          <p:cNvPr id="31" name="Google Shape;31;p3"/>
          <p:cNvSpPr txBox="1"/>
          <p:nvPr/>
        </p:nvSpPr>
        <p:spPr>
          <a:xfrm>
            <a:off x="1819459" y="2573591"/>
            <a:ext cx="426735" cy="432308"/>
          </a:xfrm>
          <a:prstGeom prst="rect">
            <a:avLst/>
          </a:prstGeom>
          <a:noFill/>
          <a:ln>
            <a:noFill/>
          </a:ln>
        </p:spPr>
        <p:txBody>
          <a:bodyPr spcFirstLastPara="1" wrap="square" lIns="0" tIns="20975" rIns="0" bIns="0" anchor="t" anchorCtr="0">
            <a:noAutofit/>
          </a:bodyPr>
          <a:lstStyle/>
          <a:p>
            <a:pPr marL="12700" marR="0" lvl="0" indent="0" algn="l" rtl="0">
              <a:lnSpc>
                <a:spcPct val="103250"/>
              </a:lnSpc>
              <a:spcBef>
                <a:spcPts val="0"/>
              </a:spcBef>
              <a:spcAft>
                <a:spcPts val="0"/>
              </a:spcAft>
              <a:buClr>
                <a:srgbClr val="000000"/>
              </a:buClr>
              <a:buSzPts val="3200"/>
              <a:buFont typeface="Arial"/>
              <a:buNone/>
            </a:pPr>
            <a:r>
              <a:rPr lang="de-DE" sz="3200" b="0" i="0" u="none" strike="noStrike" cap="none">
                <a:solidFill>
                  <a:srgbClr val="FFFFFF"/>
                </a:solidFill>
                <a:latin typeface="Calibri"/>
                <a:ea typeface="Calibri"/>
                <a:cs typeface="Calibri"/>
                <a:sym typeface="Calibri"/>
              </a:rPr>
              <a:t>to</a:t>
            </a:r>
            <a:endParaRPr sz="3200" b="0" i="0" u="none" strike="noStrike" cap="none">
              <a:solidFill>
                <a:schemeClr val="dk1"/>
              </a:solidFill>
              <a:latin typeface="Calibri"/>
              <a:ea typeface="Calibri"/>
              <a:cs typeface="Calibri"/>
              <a:sym typeface="Calibri"/>
            </a:endParaRPr>
          </a:p>
        </p:txBody>
      </p:sp>
      <p:sp>
        <p:nvSpPr>
          <p:cNvPr id="32" name="Google Shape;32;p3"/>
          <p:cNvSpPr txBox="1"/>
          <p:nvPr/>
        </p:nvSpPr>
        <p:spPr>
          <a:xfrm>
            <a:off x="2258512" y="2573591"/>
            <a:ext cx="637779" cy="432308"/>
          </a:xfrm>
          <a:prstGeom prst="rect">
            <a:avLst/>
          </a:prstGeom>
          <a:noFill/>
          <a:ln>
            <a:noFill/>
          </a:ln>
        </p:spPr>
        <p:txBody>
          <a:bodyPr spcFirstLastPara="1" wrap="square" lIns="0" tIns="20975" rIns="0" bIns="0" anchor="t" anchorCtr="0">
            <a:noAutofit/>
          </a:bodyPr>
          <a:lstStyle/>
          <a:p>
            <a:pPr marL="12700" marR="0" lvl="0" indent="0" algn="l" rtl="0">
              <a:lnSpc>
                <a:spcPct val="103250"/>
              </a:lnSpc>
              <a:spcBef>
                <a:spcPts val="0"/>
              </a:spcBef>
              <a:spcAft>
                <a:spcPts val="0"/>
              </a:spcAft>
              <a:buClr>
                <a:srgbClr val="000000"/>
              </a:buClr>
              <a:buSzPts val="3200"/>
              <a:buFont typeface="Arial"/>
              <a:buNone/>
            </a:pPr>
            <a:r>
              <a:rPr lang="de-DE" sz="3200" b="0" i="0" u="none" strike="noStrike" cap="none">
                <a:solidFill>
                  <a:srgbClr val="FFFFFF"/>
                </a:solidFill>
                <a:latin typeface="Calibri"/>
                <a:ea typeface="Calibri"/>
                <a:cs typeface="Calibri"/>
                <a:sym typeface="Calibri"/>
              </a:rPr>
              <a:t>the</a:t>
            </a:r>
            <a:endParaRPr sz="3200" b="0" i="0" u="none" strike="noStrike" cap="none">
              <a:solidFill>
                <a:schemeClr val="dk1"/>
              </a:solidFill>
              <a:latin typeface="Calibri"/>
              <a:ea typeface="Calibri"/>
              <a:cs typeface="Calibri"/>
              <a:sym typeface="Calibri"/>
            </a:endParaRPr>
          </a:p>
        </p:txBody>
      </p:sp>
      <p:sp>
        <p:nvSpPr>
          <p:cNvPr id="33" name="Google Shape;33;p3"/>
          <p:cNvSpPr txBox="1"/>
          <p:nvPr/>
        </p:nvSpPr>
        <p:spPr>
          <a:xfrm>
            <a:off x="2903055" y="2573591"/>
            <a:ext cx="5510463" cy="432308"/>
          </a:xfrm>
          <a:prstGeom prst="rect">
            <a:avLst/>
          </a:prstGeom>
          <a:noFill/>
          <a:ln>
            <a:noFill/>
          </a:ln>
        </p:spPr>
        <p:txBody>
          <a:bodyPr spcFirstLastPara="1" wrap="square" lIns="0" tIns="20975" rIns="0" bIns="0" anchor="t" anchorCtr="0">
            <a:noAutofit/>
          </a:bodyPr>
          <a:lstStyle/>
          <a:p>
            <a:pPr marL="12700" marR="0" lvl="0" indent="0" algn="l" rtl="0">
              <a:lnSpc>
                <a:spcPct val="103250"/>
              </a:lnSpc>
              <a:spcBef>
                <a:spcPts val="0"/>
              </a:spcBef>
              <a:spcAft>
                <a:spcPts val="0"/>
              </a:spcAft>
              <a:buClr>
                <a:srgbClr val="000000"/>
              </a:buClr>
              <a:buSzPts val="3200"/>
              <a:buFont typeface="Arial"/>
              <a:buNone/>
            </a:pPr>
            <a:r>
              <a:rPr lang="de-DE" sz="3200" b="0" i="0" u="none" strike="noStrike" cap="none">
                <a:solidFill>
                  <a:srgbClr val="FFFFFF"/>
                </a:solidFill>
                <a:latin typeface="Calibri"/>
                <a:ea typeface="Calibri"/>
                <a:cs typeface="Calibri"/>
                <a:sym typeface="Calibri"/>
              </a:rPr>
              <a:t>Faculty of Business Management</a:t>
            </a:r>
            <a:endParaRPr sz="3200" b="0" i="0" u="none" strike="noStrike" cap="none">
              <a:solidFill>
                <a:schemeClr val="dk1"/>
              </a:solidFill>
              <a:latin typeface="Calibri"/>
              <a:ea typeface="Calibri"/>
              <a:cs typeface="Calibri"/>
              <a:sym typeface="Calibri"/>
            </a:endParaRPr>
          </a:p>
        </p:txBody>
      </p:sp>
      <p:sp>
        <p:nvSpPr>
          <p:cNvPr id="34" name="Google Shape;34;p3"/>
          <p:cNvSpPr txBox="1"/>
          <p:nvPr/>
        </p:nvSpPr>
        <p:spPr>
          <a:xfrm>
            <a:off x="3792962" y="3061067"/>
            <a:ext cx="708265" cy="432308"/>
          </a:xfrm>
          <a:prstGeom prst="rect">
            <a:avLst/>
          </a:prstGeom>
          <a:noFill/>
          <a:ln>
            <a:noFill/>
          </a:ln>
        </p:spPr>
        <p:txBody>
          <a:bodyPr spcFirstLastPara="1" wrap="square" lIns="0" tIns="20975" rIns="0" bIns="0" anchor="t" anchorCtr="0">
            <a:noAutofit/>
          </a:bodyPr>
          <a:lstStyle/>
          <a:p>
            <a:pPr marL="12700" marR="0" lvl="0" indent="0" algn="l" rtl="0">
              <a:lnSpc>
                <a:spcPct val="103250"/>
              </a:lnSpc>
              <a:spcBef>
                <a:spcPts val="0"/>
              </a:spcBef>
              <a:spcAft>
                <a:spcPts val="0"/>
              </a:spcAft>
              <a:buClr>
                <a:srgbClr val="000000"/>
              </a:buClr>
              <a:buSzPts val="3200"/>
              <a:buFont typeface="Arial"/>
              <a:buNone/>
            </a:pPr>
            <a:r>
              <a:rPr lang="de-DE" sz="3200" b="0" i="0" u="none" strike="noStrike" cap="none">
                <a:solidFill>
                  <a:srgbClr val="FFFFFF"/>
                </a:solidFill>
                <a:latin typeface="Calibri"/>
                <a:ea typeface="Calibri"/>
                <a:cs typeface="Calibri"/>
                <a:sym typeface="Calibri"/>
              </a:rPr>
              <a:t>and</a:t>
            </a:r>
            <a:endParaRPr sz="3200" b="0" i="0" u="none" strike="noStrike" cap="none">
              <a:solidFill>
                <a:schemeClr val="dk1"/>
              </a:solidFill>
              <a:latin typeface="Calibri"/>
              <a:ea typeface="Calibri"/>
              <a:cs typeface="Calibri"/>
              <a:sym typeface="Calibri"/>
            </a:endParaRPr>
          </a:p>
        </p:txBody>
      </p:sp>
      <p:sp>
        <p:nvSpPr>
          <p:cNvPr id="35" name="Google Shape;35;p3"/>
          <p:cNvSpPr txBox="1"/>
          <p:nvPr/>
        </p:nvSpPr>
        <p:spPr>
          <a:xfrm>
            <a:off x="4509121" y="3061067"/>
            <a:ext cx="1839482" cy="432308"/>
          </a:xfrm>
          <a:prstGeom prst="rect">
            <a:avLst/>
          </a:prstGeom>
          <a:noFill/>
          <a:ln>
            <a:noFill/>
          </a:ln>
        </p:spPr>
        <p:txBody>
          <a:bodyPr spcFirstLastPara="1" wrap="square" lIns="0" tIns="20975" rIns="0" bIns="0" anchor="t" anchorCtr="0">
            <a:noAutofit/>
          </a:bodyPr>
          <a:lstStyle/>
          <a:p>
            <a:pPr marL="12700" marR="0" lvl="0" indent="0" algn="l" rtl="0">
              <a:lnSpc>
                <a:spcPct val="103250"/>
              </a:lnSpc>
              <a:spcBef>
                <a:spcPts val="0"/>
              </a:spcBef>
              <a:spcAft>
                <a:spcPts val="0"/>
              </a:spcAft>
              <a:buClr>
                <a:srgbClr val="000000"/>
              </a:buClr>
              <a:buSzPts val="3200"/>
              <a:buFont typeface="Arial"/>
              <a:buNone/>
            </a:pPr>
            <a:r>
              <a:rPr lang="de-DE" sz="3200" b="0" i="0" u="none" strike="noStrike" cap="none">
                <a:solidFill>
                  <a:srgbClr val="FFFFFF"/>
                </a:solidFill>
                <a:latin typeface="Calibri"/>
                <a:ea typeface="Calibri"/>
                <a:cs typeface="Calibri"/>
                <a:sym typeface="Calibri"/>
              </a:rPr>
              <a:t>Economics</a:t>
            </a:r>
            <a:endParaRPr sz="3200" b="0" i="0" u="none" strike="noStrike" cap="none">
              <a:solidFill>
                <a:schemeClr val="dk1"/>
              </a:solidFill>
              <a:latin typeface="Calibri"/>
              <a:ea typeface="Calibri"/>
              <a:cs typeface="Calibri"/>
              <a:sym typeface="Calibri"/>
            </a:endParaRPr>
          </a:p>
        </p:txBody>
      </p:sp>
      <p:sp>
        <p:nvSpPr>
          <p:cNvPr id="36" name="Google Shape;36;p3"/>
          <p:cNvSpPr txBox="1"/>
          <p:nvPr/>
        </p:nvSpPr>
        <p:spPr>
          <a:xfrm>
            <a:off x="1015333" y="6143752"/>
            <a:ext cx="925148" cy="127507"/>
          </a:xfrm>
          <a:prstGeom prst="rect">
            <a:avLst/>
          </a:prstGeom>
          <a:noFill/>
          <a:ln>
            <a:noFill/>
          </a:ln>
        </p:spPr>
        <p:txBody>
          <a:bodyPr spcFirstLastPara="1" wrap="square" lIns="0" tIns="5725" rIns="0" bIns="0" anchor="t" anchorCtr="0">
            <a:noAutofit/>
          </a:bodyPr>
          <a:lstStyle/>
          <a:p>
            <a:pPr marL="12700" marR="0" lvl="0" indent="0" algn="l" rtl="0">
              <a:lnSpc>
                <a:spcPct val="113125"/>
              </a:lnSpc>
              <a:spcBef>
                <a:spcPts val="0"/>
              </a:spcBef>
              <a:spcAft>
                <a:spcPts val="0"/>
              </a:spcAft>
              <a:buClr>
                <a:srgbClr val="000000"/>
              </a:buClr>
              <a:buSzPts val="800"/>
              <a:buFont typeface="Arial"/>
              <a:buNone/>
            </a:pPr>
            <a:r>
              <a:rPr lang="de-DE" sz="800" b="0" i="0" u="none" strike="noStrike" cap="none">
                <a:solidFill>
                  <a:srgbClr val="FFFFFF"/>
                </a:solidFill>
                <a:latin typeface="Calibri"/>
                <a:ea typeface="Calibri"/>
                <a:cs typeface="Calibri"/>
                <a:sym typeface="Calibri"/>
              </a:rPr>
              <a:t>Foto: Gerhard Launer</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2"/>
          <p:cNvSpPr txBox="1"/>
          <p:nvPr/>
        </p:nvSpPr>
        <p:spPr>
          <a:xfrm>
            <a:off x="762000" y="1752600"/>
            <a:ext cx="6781800" cy="370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900" b="1" i="0" u="none" strike="noStrike" cap="none">
                <a:solidFill>
                  <a:schemeClr val="dk1"/>
                </a:solidFill>
                <a:latin typeface="Calibri"/>
                <a:ea typeface="Calibri"/>
                <a:cs typeface="Calibri"/>
                <a:sym typeface="Calibri"/>
              </a:rPr>
              <a:t>4.1 WueStudy </a:t>
            </a:r>
            <a:endParaRPr sz="1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00050" marR="0" lvl="0" indent="-400050" algn="l" rtl="0">
              <a:lnSpc>
                <a:spcPct val="10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Administrative Platform</a:t>
            </a:r>
            <a:endParaRPr sz="1400" b="0" i="0" u="none" strike="noStrike" cap="none">
              <a:solidFill>
                <a:srgbClr val="000000"/>
              </a:solidFill>
              <a:latin typeface="Arial"/>
              <a:ea typeface="Arial"/>
              <a:cs typeface="Arial"/>
              <a:sym typeface="Arial"/>
            </a:endParaRPr>
          </a:p>
          <a:p>
            <a:pPr marL="857250" marR="0" lvl="1" indent="-400050" algn="l" rtl="0">
              <a:lnSpc>
                <a:spcPct val="100000"/>
              </a:lnSpc>
              <a:spcBef>
                <a:spcPts val="0"/>
              </a:spcBef>
              <a:spcAft>
                <a:spcPts val="0"/>
              </a:spcAft>
              <a:buClr>
                <a:schemeClr val="dk1"/>
              </a:buClr>
              <a:buSzPts val="1800"/>
              <a:buFont typeface="Arial"/>
              <a:buChar char="•"/>
            </a:pPr>
            <a:r>
              <a:rPr lang="de-DE" sz="1800" b="0" i="0" u="none" strike="noStrike" cap="none">
                <a:solidFill>
                  <a:schemeClr val="dk1"/>
                </a:solidFill>
                <a:latin typeface="Calibri"/>
                <a:ea typeface="Calibri"/>
                <a:cs typeface="Calibri"/>
                <a:sym typeface="Calibri"/>
              </a:rPr>
              <a:t>Find courses</a:t>
            </a:r>
            <a:endParaRPr sz="1400" b="0" i="0" u="none" strike="noStrike" cap="none">
              <a:solidFill>
                <a:srgbClr val="000000"/>
              </a:solidFill>
              <a:latin typeface="Arial"/>
              <a:ea typeface="Arial"/>
              <a:cs typeface="Arial"/>
              <a:sym typeface="Arial"/>
            </a:endParaRPr>
          </a:p>
          <a:p>
            <a:pPr marL="857250" marR="0" lvl="1" indent="-400050" algn="l" rtl="0">
              <a:lnSpc>
                <a:spcPct val="100000"/>
              </a:lnSpc>
              <a:spcBef>
                <a:spcPts val="0"/>
              </a:spcBef>
              <a:spcAft>
                <a:spcPts val="0"/>
              </a:spcAft>
              <a:buClr>
                <a:schemeClr val="dk1"/>
              </a:buClr>
              <a:buSzPts val="1800"/>
              <a:buFont typeface="Arial"/>
              <a:buChar char="•"/>
            </a:pPr>
            <a:r>
              <a:rPr lang="de-DE" sz="1800" b="0" i="0" u="none" strike="noStrike" cap="none">
                <a:solidFill>
                  <a:schemeClr val="dk1"/>
                </a:solidFill>
                <a:latin typeface="Calibri"/>
                <a:ea typeface="Calibri"/>
                <a:cs typeface="Calibri"/>
                <a:sym typeface="Calibri"/>
              </a:rPr>
              <a:t>Create timetable</a:t>
            </a:r>
            <a:endParaRPr sz="1800" b="0" i="0" u="none" strike="noStrike" cap="none">
              <a:solidFill>
                <a:schemeClr val="dk1"/>
              </a:solidFill>
              <a:latin typeface="Calibri"/>
              <a:ea typeface="Calibri"/>
              <a:cs typeface="Calibri"/>
              <a:sym typeface="Calibri"/>
            </a:endParaRPr>
          </a:p>
          <a:p>
            <a:pPr marL="857250" marR="0" lvl="1" indent="-400050" algn="l" rtl="0">
              <a:lnSpc>
                <a:spcPct val="100000"/>
              </a:lnSpc>
              <a:spcBef>
                <a:spcPts val="0"/>
              </a:spcBef>
              <a:spcAft>
                <a:spcPts val="0"/>
              </a:spcAft>
              <a:buClr>
                <a:schemeClr val="dk1"/>
              </a:buClr>
              <a:buSzPts val="1800"/>
              <a:buFont typeface="Arial"/>
              <a:buChar char="•"/>
            </a:pPr>
            <a:r>
              <a:rPr lang="de-DE" sz="1800" b="0" i="0" u="none" strike="noStrike" cap="none">
                <a:solidFill>
                  <a:schemeClr val="dk1"/>
                </a:solidFill>
                <a:latin typeface="Calibri"/>
                <a:ea typeface="Calibri"/>
                <a:cs typeface="Calibri"/>
                <a:sym typeface="Calibri"/>
              </a:rPr>
              <a:t>Register for exams</a:t>
            </a:r>
            <a:endParaRPr sz="1400" b="0" i="0" u="none" strike="noStrike" cap="none">
              <a:solidFill>
                <a:srgbClr val="000000"/>
              </a:solidFill>
              <a:latin typeface="Arial"/>
              <a:ea typeface="Arial"/>
              <a:cs typeface="Arial"/>
              <a:sym typeface="Arial"/>
            </a:endParaRPr>
          </a:p>
          <a:p>
            <a:pPr marL="857250" marR="0" lvl="1" indent="-400050" algn="l" rtl="0">
              <a:lnSpc>
                <a:spcPct val="100000"/>
              </a:lnSpc>
              <a:spcBef>
                <a:spcPts val="0"/>
              </a:spcBef>
              <a:spcAft>
                <a:spcPts val="0"/>
              </a:spcAft>
              <a:buClr>
                <a:schemeClr val="dk1"/>
              </a:buClr>
              <a:buSzPts val="1800"/>
              <a:buFont typeface="Arial"/>
              <a:buChar char="•"/>
            </a:pPr>
            <a:r>
              <a:rPr lang="de-DE" sz="1800" b="0" i="0" u="none" strike="noStrike" cap="none">
                <a:solidFill>
                  <a:schemeClr val="dk1"/>
                </a:solidFill>
                <a:latin typeface="Calibri"/>
                <a:ea typeface="Calibri"/>
                <a:cs typeface="Calibri"/>
                <a:sym typeface="Calibri"/>
              </a:rPr>
              <a:t>Certificates, </a:t>
            </a:r>
            <a:r>
              <a:rPr lang="de-DE" sz="1800">
                <a:solidFill>
                  <a:schemeClr val="dk1"/>
                </a:solidFill>
                <a:latin typeface="Calibri"/>
                <a:ea typeface="Calibri"/>
                <a:cs typeface="Calibri"/>
                <a:sym typeface="Calibri"/>
              </a:rPr>
              <a:t>T</a:t>
            </a:r>
            <a:r>
              <a:rPr lang="de-DE" sz="1800" b="0" i="0" u="none" strike="noStrike" cap="none">
                <a:solidFill>
                  <a:schemeClr val="dk1"/>
                </a:solidFill>
                <a:latin typeface="Calibri"/>
                <a:ea typeface="Calibri"/>
                <a:cs typeface="Calibri"/>
                <a:sym typeface="Calibri"/>
              </a:rPr>
              <a:t>ranscript of records</a:t>
            </a:r>
            <a:endParaRPr sz="1400" b="0" i="0" u="none" strike="noStrike" cap="none">
              <a:solidFill>
                <a:srgbClr val="000000"/>
              </a:solidFill>
              <a:latin typeface="Arial"/>
              <a:ea typeface="Arial"/>
              <a:cs typeface="Arial"/>
              <a:sym typeface="Arial"/>
            </a:endParaRPr>
          </a:p>
          <a:p>
            <a:pPr marL="400050" marR="0" lvl="0" indent="-400050" algn="l" rtl="0">
              <a:lnSpc>
                <a:spcPct val="10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Login with RZ account number</a:t>
            </a:r>
            <a:endParaRPr sz="1400" b="0" i="0" u="none" strike="noStrike" cap="none">
              <a:solidFill>
                <a:srgbClr val="000000"/>
              </a:solidFill>
              <a:latin typeface="Arial"/>
              <a:ea typeface="Arial"/>
              <a:cs typeface="Arial"/>
              <a:sym typeface="Arial"/>
            </a:endParaRPr>
          </a:p>
          <a:p>
            <a:pPr marL="400050" marR="0" lvl="0" indent="-400050" algn="l" rtl="0">
              <a:lnSpc>
                <a:spcPct val="10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Link: </a:t>
            </a:r>
            <a:r>
              <a:rPr lang="de-DE" sz="1800" b="0" i="0" u="sng" strike="noStrike" cap="none">
                <a:solidFill>
                  <a:schemeClr val="hlink"/>
                </a:solidFill>
                <a:latin typeface="Calibri"/>
                <a:ea typeface="Calibri"/>
                <a:cs typeface="Calibri"/>
                <a:sym typeface="Calibri"/>
                <a:hlinkClick r:id="rId3"/>
              </a:rPr>
              <a:t>https://wuestudy.zv.uni-wuerzburg.de/qisserver/pages/cs/sys/portal/hisinoneStartPage.faces</a:t>
            </a: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0" name="Google Shape;120;p12"/>
          <p:cNvSpPr txBox="1"/>
          <p:nvPr/>
        </p:nvSpPr>
        <p:spPr>
          <a:xfrm>
            <a:off x="685800" y="1117600"/>
            <a:ext cx="3886200"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13"/>
          <p:cNvPicPr preferRelativeResize="0"/>
          <p:nvPr/>
        </p:nvPicPr>
        <p:blipFill>
          <a:blip r:embed="rId3">
            <a:alphaModFix/>
          </a:blip>
          <a:stretch>
            <a:fillRect/>
          </a:stretch>
        </p:blipFill>
        <p:spPr>
          <a:xfrm>
            <a:off x="990600" y="2336842"/>
            <a:ext cx="7543800" cy="3492937"/>
          </a:xfrm>
          <a:prstGeom prst="rect">
            <a:avLst/>
          </a:prstGeom>
          <a:noFill/>
          <a:ln>
            <a:noFill/>
          </a:ln>
        </p:spPr>
      </p:pic>
      <p:cxnSp>
        <p:nvCxnSpPr>
          <p:cNvPr id="126" name="Google Shape;126;p13"/>
          <p:cNvCxnSpPr>
            <a:stCxn id="127" idx="0"/>
          </p:cNvCxnSpPr>
          <p:nvPr/>
        </p:nvCxnSpPr>
        <p:spPr>
          <a:xfrm rot="10800000" flipH="1">
            <a:off x="8199125" y="3059068"/>
            <a:ext cx="231900" cy="1143600"/>
          </a:xfrm>
          <a:prstGeom prst="straightConnector1">
            <a:avLst/>
          </a:prstGeom>
          <a:noFill/>
          <a:ln w="9525" cap="flat" cmpd="sng">
            <a:solidFill>
              <a:srgbClr val="000066"/>
            </a:solidFill>
            <a:prstDash val="solid"/>
            <a:round/>
            <a:headEnd type="none" w="sm" len="sm"/>
            <a:tailEnd type="triangle" w="med" len="med"/>
          </a:ln>
        </p:spPr>
      </p:cxnSp>
      <p:sp>
        <p:nvSpPr>
          <p:cNvPr id="127" name="Google Shape;127;p13"/>
          <p:cNvSpPr txBox="1"/>
          <p:nvPr/>
        </p:nvSpPr>
        <p:spPr>
          <a:xfrm>
            <a:off x="7322825" y="4202668"/>
            <a:ext cx="1752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000066"/>
                </a:solidFill>
                <a:latin typeface="Calibri"/>
                <a:ea typeface="Calibri"/>
                <a:cs typeface="Calibri"/>
                <a:sym typeface="Calibri"/>
              </a:rPr>
              <a:t>select language</a:t>
            </a:r>
            <a:endParaRPr sz="1800" b="0" i="0" u="none" strike="noStrike" cap="none">
              <a:solidFill>
                <a:srgbClr val="000066"/>
              </a:solidFill>
              <a:latin typeface="Calibri"/>
              <a:ea typeface="Calibri"/>
              <a:cs typeface="Calibri"/>
              <a:sym typeface="Calibri"/>
            </a:endParaRPr>
          </a:p>
        </p:txBody>
      </p:sp>
      <p:sp>
        <p:nvSpPr>
          <p:cNvPr id="128" name="Google Shape;128;p13"/>
          <p:cNvSpPr txBox="1"/>
          <p:nvPr/>
        </p:nvSpPr>
        <p:spPr>
          <a:xfrm>
            <a:off x="5143500" y="1644910"/>
            <a:ext cx="37338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000066"/>
                </a:solidFill>
                <a:latin typeface="Calibri"/>
                <a:ea typeface="Calibri"/>
                <a:cs typeface="Calibri"/>
                <a:sym typeface="Calibri"/>
              </a:rPr>
              <a:t>Log in with s-number and password</a:t>
            </a:r>
            <a:endParaRPr sz="1800" b="0" i="0" u="none" strike="noStrike" cap="none">
              <a:solidFill>
                <a:srgbClr val="000066"/>
              </a:solidFill>
              <a:latin typeface="Calibri"/>
              <a:ea typeface="Calibri"/>
              <a:cs typeface="Calibri"/>
              <a:sym typeface="Calibri"/>
            </a:endParaRPr>
          </a:p>
        </p:txBody>
      </p:sp>
      <p:cxnSp>
        <p:nvCxnSpPr>
          <p:cNvPr id="129" name="Google Shape;129;p13"/>
          <p:cNvCxnSpPr/>
          <p:nvPr/>
        </p:nvCxnSpPr>
        <p:spPr>
          <a:xfrm>
            <a:off x="7391400" y="1949710"/>
            <a:ext cx="0" cy="183890"/>
          </a:xfrm>
          <a:prstGeom prst="straightConnector1">
            <a:avLst/>
          </a:prstGeom>
          <a:noFill/>
          <a:ln w="9525" cap="flat" cmpd="sng">
            <a:solidFill>
              <a:srgbClr val="000066"/>
            </a:solidFill>
            <a:prstDash val="solid"/>
            <a:round/>
            <a:headEnd type="none" w="sm" len="sm"/>
            <a:tailEnd type="triangle" w="med" len="med"/>
          </a:ln>
        </p:spPr>
      </p:cxnSp>
      <p:sp>
        <p:nvSpPr>
          <p:cNvPr id="130" name="Google Shape;130;p13"/>
          <p:cNvSpPr/>
          <p:nvPr/>
        </p:nvSpPr>
        <p:spPr>
          <a:xfrm>
            <a:off x="6256025" y="2336849"/>
            <a:ext cx="1981200" cy="3693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13"/>
          <p:cNvSpPr/>
          <p:nvPr/>
        </p:nvSpPr>
        <p:spPr>
          <a:xfrm>
            <a:off x="7703825" y="2641225"/>
            <a:ext cx="990600" cy="2991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13"/>
          <p:cNvSpPr txBox="1"/>
          <p:nvPr/>
        </p:nvSpPr>
        <p:spPr>
          <a:xfrm>
            <a:off x="685800" y="1117600"/>
            <a:ext cx="4800600"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WueStudy 1.0</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33" name="Google Shape;133;p13"/>
          <p:cNvSpPr txBox="1"/>
          <p:nvPr/>
        </p:nvSpPr>
        <p:spPr>
          <a:xfrm>
            <a:off x="609600" y="1752600"/>
            <a:ext cx="4698232" cy="36933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Log in and ch</a:t>
            </a:r>
            <a:r>
              <a:rPr lang="de-DE" sz="1800">
                <a:solidFill>
                  <a:schemeClr val="dk1"/>
                </a:solidFill>
                <a:latin typeface="Calibri"/>
                <a:ea typeface="Calibri"/>
                <a:cs typeface="Calibri"/>
                <a:sym typeface="Calibri"/>
              </a:rPr>
              <a:t>oose the </a:t>
            </a:r>
            <a:r>
              <a:rPr lang="de-DE" sz="1800" b="0" i="0" u="none" strike="noStrike" cap="none">
                <a:solidFill>
                  <a:schemeClr val="dk1"/>
                </a:solidFill>
                <a:latin typeface="Calibri"/>
                <a:ea typeface="Calibri"/>
                <a:cs typeface="Calibri"/>
                <a:sym typeface="Calibri"/>
              </a:rPr>
              <a:t>language you prefer</a:t>
            </a:r>
            <a:endParaRPr sz="1800" b="0" i="0" u="none" strike="noStrike" cap="none">
              <a:solidFill>
                <a:schemeClr val="dk1"/>
              </a:solidFill>
              <a:latin typeface="Calibri"/>
              <a:ea typeface="Calibri"/>
              <a:cs typeface="Calibri"/>
              <a:sym typeface="Calibri"/>
            </a:endParaRPr>
          </a:p>
        </p:txBody>
      </p:sp>
      <p:sp>
        <p:nvSpPr>
          <p:cNvPr id="134" name="Google Shape;134;p13"/>
          <p:cNvSpPr/>
          <p:nvPr/>
        </p:nvSpPr>
        <p:spPr>
          <a:xfrm>
            <a:off x="990600" y="3059075"/>
            <a:ext cx="3733800" cy="6198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4"/>
          <p:cNvSpPr txBox="1"/>
          <p:nvPr/>
        </p:nvSpPr>
        <p:spPr>
          <a:xfrm>
            <a:off x="685800" y="1117600"/>
            <a:ext cx="5231632"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WueStudy 1.0</a:t>
            </a:r>
            <a:endParaRPr sz="2400" b="0" i="0" u="none" strike="noStrike" cap="none">
              <a:solidFill>
                <a:schemeClr val="dk1"/>
              </a:solidFill>
              <a:latin typeface="Calibri"/>
              <a:ea typeface="Calibri"/>
              <a:cs typeface="Calibri"/>
              <a:sym typeface="Calibri"/>
            </a:endParaRPr>
          </a:p>
        </p:txBody>
      </p:sp>
      <p:pic>
        <p:nvPicPr>
          <p:cNvPr id="140" name="Google Shape;140;p14"/>
          <p:cNvPicPr preferRelativeResize="0"/>
          <p:nvPr/>
        </p:nvPicPr>
        <p:blipFill rotWithShape="1">
          <a:blip r:embed="rId3">
            <a:alphaModFix/>
          </a:blip>
          <a:srcRect t="27381" r="1584" b="-1869"/>
          <a:stretch/>
        </p:blipFill>
        <p:spPr>
          <a:xfrm>
            <a:off x="990600" y="2457750"/>
            <a:ext cx="7543800" cy="3187150"/>
          </a:xfrm>
          <a:prstGeom prst="rect">
            <a:avLst/>
          </a:prstGeom>
          <a:noFill/>
          <a:ln>
            <a:noFill/>
          </a:ln>
        </p:spPr>
      </p:pic>
      <p:sp>
        <p:nvSpPr>
          <p:cNvPr id="141" name="Google Shape;141;p14"/>
          <p:cNvSpPr txBox="1"/>
          <p:nvPr/>
        </p:nvSpPr>
        <p:spPr>
          <a:xfrm>
            <a:off x="609600" y="1752600"/>
            <a:ext cx="4698232" cy="36933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de-DE" sz="1800" b="1" i="0" u="none" strike="noStrike" cap="none">
                <a:solidFill>
                  <a:schemeClr val="dk1"/>
                </a:solidFill>
                <a:latin typeface="Calibri"/>
                <a:ea typeface="Calibri"/>
                <a:cs typeface="Calibri"/>
                <a:sym typeface="Calibri"/>
              </a:rPr>
              <a:t>Download reports</a:t>
            </a:r>
            <a:endParaRPr sz="1800" b="1" i="0" u="none" strike="noStrike" cap="none">
              <a:solidFill>
                <a:schemeClr val="dk1"/>
              </a:solidFill>
              <a:latin typeface="Calibri"/>
              <a:ea typeface="Calibri"/>
              <a:cs typeface="Calibri"/>
              <a:sym typeface="Calibri"/>
            </a:endParaRPr>
          </a:p>
        </p:txBody>
      </p:sp>
      <p:sp>
        <p:nvSpPr>
          <p:cNvPr id="142" name="Google Shape;142;p14"/>
          <p:cNvSpPr/>
          <p:nvPr/>
        </p:nvSpPr>
        <p:spPr>
          <a:xfrm>
            <a:off x="2659375" y="3002300"/>
            <a:ext cx="1915800" cy="7224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14"/>
          <p:cNvSpPr txBox="1"/>
          <p:nvPr/>
        </p:nvSpPr>
        <p:spPr>
          <a:xfrm>
            <a:off x="5044450" y="4827493"/>
            <a:ext cx="3733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000066"/>
                </a:solidFill>
                <a:latin typeface="Calibri"/>
                <a:ea typeface="Calibri"/>
                <a:cs typeface="Calibri"/>
                <a:sym typeface="Calibri"/>
              </a:rPr>
              <a:t>select „student services“</a:t>
            </a:r>
            <a:endParaRPr sz="1400" b="0" i="0" u="none" strike="noStrike" cap="none">
              <a:solidFill>
                <a:srgbClr val="000000"/>
              </a:solidFill>
              <a:latin typeface="Arial"/>
              <a:ea typeface="Arial"/>
              <a:cs typeface="Arial"/>
              <a:sym typeface="Arial"/>
            </a:endParaRPr>
          </a:p>
        </p:txBody>
      </p:sp>
      <p:cxnSp>
        <p:nvCxnSpPr>
          <p:cNvPr id="144" name="Google Shape;144;p14"/>
          <p:cNvCxnSpPr/>
          <p:nvPr/>
        </p:nvCxnSpPr>
        <p:spPr>
          <a:xfrm rot="10800000">
            <a:off x="4757850" y="3617975"/>
            <a:ext cx="777300" cy="1066800"/>
          </a:xfrm>
          <a:prstGeom prst="straightConnector1">
            <a:avLst/>
          </a:prstGeom>
          <a:noFill/>
          <a:ln w="9525" cap="flat" cmpd="sng">
            <a:solidFill>
              <a:srgbClr val="000066"/>
            </a:solidFill>
            <a:prstDash val="solid"/>
            <a:round/>
            <a:headEnd type="none" w="sm" len="sm"/>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5"/>
          <p:cNvSpPr txBox="1"/>
          <p:nvPr/>
        </p:nvSpPr>
        <p:spPr>
          <a:xfrm>
            <a:off x="609600" y="1752600"/>
            <a:ext cx="4698232" cy="36933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Download reports</a:t>
            </a:r>
            <a:endParaRPr sz="1800" b="0" i="0" u="none" strike="noStrike" cap="none">
              <a:solidFill>
                <a:schemeClr val="dk1"/>
              </a:solidFill>
              <a:latin typeface="Calibri"/>
              <a:ea typeface="Calibri"/>
              <a:cs typeface="Calibri"/>
              <a:sym typeface="Calibri"/>
            </a:endParaRPr>
          </a:p>
        </p:txBody>
      </p:sp>
      <p:pic>
        <p:nvPicPr>
          <p:cNvPr id="150" name="Google Shape;150;p15"/>
          <p:cNvPicPr preferRelativeResize="0"/>
          <p:nvPr/>
        </p:nvPicPr>
        <p:blipFill>
          <a:blip r:embed="rId3">
            <a:alphaModFix/>
          </a:blip>
          <a:stretch>
            <a:fillRect/>
          </a:stretch>
        </p:blipFill>
        <p:spPr>
          <a:xfrm>
            <a:off x="990600" y="2855974"/>
            <a:ext cx="7543798" cy="2337300"/>
          </a:xfrm>
          <a:prstGeom prst="rect">
            <a:avLst/>
          </a:prstGeom>
          <a:noFill/>
          <a:ln>
            <a:noFill/>
          </a:ln>
        </p:spPr>
      </p:pic>
      <p:sp>
        <p:nvSpPr>
          <p:cNvPr id="151" name="Google Shape;151;p15"/>
          <p:cNvSpPr/>
          <p:nvPr/>
        </p:nvSpPr>
        <p:spPr>
          <a:xfrm>
            <a:off x="3154675" y="3223263"/>
            <a:ext cx="1298400" cy="3810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15"/>
          <p:cNvSpPr txBox="1"/>
          <p:nvPr/>
        </p:nvSpPr>
        <p:spPr>
          <a:xfrm>
            <a:off x="2141225" y="5379718"/>
            <a:ext cx="3733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000066"/>
                </a:solidFill>
                <a:latin typeface="Calibri"/>
                <a:ea typeface="Calibri"/>
                <a:cs typeface="Calibri"/>
                <a:sym typeface="Calibri"/>
              </a:rPr>
              <a:t>select „</a:t>
            </a:r>
            <a:r>
              <a:rPr lang="de-DE" sz="1800">
                <a:solidFill>
                  <a:srgbClr val="000066"/>
                </a:solidFill>
                <a:latin typeface="Calibri"/>
                <a:ea typeface="Calibri"/>
                <a:cs typeface="Calibri"/>
                <a:sym typeface="Calibri"/>
              </a:rPr>
              <a:t>requested reports/reports</a:t>
            </a:r>
            <a:r>
              <a:rPr lang="de-DE" sz="1800" b="0" i="0" u="none" strike="noStrike" cap="none">
                <a:solidFill>
                  <a:srgbClr val="000066"/>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cxnSp>
        <p:nvCxnSpPr>
          <p:cNvPr id="153" name="Google Shape;153;p15"/>
          <p:cNvCxnSpPr/>
          <p:nvPr/>
        </p:nvCxnSpPr>
        <p:spPr>
          <a:xfrm rot="10800000">
            <a:off x="3886200" y="3745475"/>
            <a:ext cx="0" cy="1447800"/>
          </a:xfrm>
          <a:prstGeom prst="straightConnector1">
            <a:avLst/>
          </a:prstGeom>
          <a:noFill/>
          <a:ln w="9525" cap="flat" cmpd="sng">
            <a:solidFill>
              <a:srgbClr val="000066"/>
            </a:solidFill>
            <a:prstDash val="solid"/>
            <a:round/>
            <a:headEnd type="none" w="sm" len="sm"/>
            <a:tailEnd type="triangle" w="med" len="med"/>
          </a:ln>
        </p:spPr>
      </p:cxnSp>
      <p:sp>
        <p:nvSpPr>
          <p:cNvPr id="154" name="Google Shape;154;p15"/>
          <p:cNvSpPr txBox="1"/>
          <p:nvPr/>
        </p:nvSpPr>
        <p:spPr>
          <a:xfrm>
            <a:off x="685800" y="1117600"/>
            <a:ext cx="4800600"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WueStudy 1.0</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6"/>
          <p:cNvSpPr txBox="1"/>
          <p:nvPr/>
        </p:nvSpPr>
        <p:spPr>
          <a:xfrm>
            <a:off x="609600" y="1752600"/>
            <a:ext cx="4698232" cy="36933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Download reports</a:t>
            </a:r>
            <a:endParaRPr sz="1800" b="0" i="0" u="none" strike="noStrike" cap="none">
              <a:solidFill>
                <a:schemeClr val="dk1"/>
              </a:solidFill>
              <a:latin typeface="Calibri"/>
              <a:ea typeface="Calibri"/>
              <a:cs typeface="Calibri"/>
              <a:sym typeface="Calibri"/>
            </a:endParaRPr>
          </a:p>
        </p:txBody>
      </p:sp>
      <p:pic>
        <p:nvPicPr>
          <p:cNvPr id="160" name="Google Shape;160;p16"/>
          <p:cNvPicPr preferRelativeResize="0"/>
          <p:nvPr/>
        </p:nvPicPr>
        <p:blipFill>
          <a:blip r:embed="rId3">
            <a:alphaModFix/>
          </a:blip>
          <a:stretch>
            <a:fillRect/>
          </a:stretch>
        </p:blipFill>
        <p:spPr>
          <a:xfrm>
            <a:off x="685800" y="2374475"/>
            <a:ext cx="8065002" cy="3758101"/>
          </a:xfrm>
          <a:prstGeom prst="rect">
            <a:avLst/>
          </a:prstGeom>
          <a:noFill/>
          <a:ln>
            <a:noFill/>
          </a:ln>
        </p:spPr>
      </p:pic>
      <p:cxnSp>
        <p:nvCxnSpPr>
          <p:cNvPr id="161" name="Google Shape;161;p16"/>
          <p:cNvCxnSpPr/>
          <p:nvPr/>
        </p:nvCxnSpPr>
        <p:spPr>
          <a:xfrm>
            <a:off x="2632198" y="3337020"/>
            <a:ext cx="1421700" cy="0"/>
          </a:xfrm>
          <a:prstGeom prst="straightConnector1">
            <a:avLst/>
          </a:prstGeom>
          <a:noFill/>
          <a:ln w="9525" cap="flat" cmpd="sng">
            <a:solidFill>
              <a:srgbClr val="000066"/>
            </a:solidFill>
            <a:prstDash val="solid"/>
            <a:round/>
            <a:headEnd type="none" w="sm" len="sm"/>
            <a:tailEnd type="triangle" w="med" len="med"/>
          </a:ln>
        </p:spPr>
      </p:cxnSp>
      <p:sp>
        <p:nvSpPr>
          <p:cNvPr id="162" name="Google Shape;162;p16"/>
          <p:cNvSpPr txBox="1"/>
          <p:nvPr/>
        </p:nvSpPr>
        <p:spPr>
          <a:xfrm>
            <a:off x="4235050" y="3105750"/>
            <a:ext cx="4113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000066"/>
                </a:solidFill>
                <a:latin typeface="Calibri"/>
                <a:ea typeface="Calibri"/>
                <a:cs typeface="Calibri"/>
                <a:sym typeface="Calibri"/>
              </a:rPr>
              <a:t>„E</a:t>
            </a:r>
            <a:r>
              <a:rPr lang="de-DE" sz="1800">
                <a:solidFill>
                  <a:srgbClr val="000066"/>
                </a:solidFill>
                <a:latin typeface="Calibri"/>
                <a:ea typeface="Calibri"/>
                <a:cs typeface="Calibri"/>
                <a:sym typeface="Calibri"/>
              </a:rPr>
              <a:t>n</a:t>
            </a:r>
            <a:r>
              <a:rPr lang="de-DE" sz="1800" b="0" i="0" u="none" strike="noStrike" cap="none">
                <a:solidFill>
                  <a:srgbClr val="000066"/>
                </a:solidFill>
                <a:latin typeface="Calibri"/>
                <a:ea typeface="Calibri"/>
                <a:cs typeface="Calibri"/>
                <a:sym typeface="Calibri"/>
              </a:rPr>
              <a:t>rolment</a:t>
            </a:r>
            <a:r>
              <a:rPr lang="de-DE" sz="1800">
                <a:solidFill>
                  <a:srgbClr val="000066"/>
                </a:solidFill>
                <a:latin typeface="Calibri"/>
                <a:ea typeface="Calibri"/>
                <a:cs typeface="Calibri"/>
                <a:sym typeface="Calibri"/>
              </a:rPr>
              <a:t> </a:t>
            </a:r>
            <a:r>
              <a:rPr lang="de-DE" sz="1800" b="0" i="0" u="none" strike="noStrike" cap="none">
                <a:solidFill>
                  <a:srgbClr val="000066"/>
                </a:solidFill>
                <a:latin typeface="Calibri"/>
                <a:ea typeface="Calibri"/>
                <a:cs typeface="Calibri"/>
                <a:sym typeface="Calibri"/>
              </a:rPr>
              <a:t>certificate / Immatrikulationsbescheinigung“</a:t>
            </a:r>
            <a:endParaRPr sz="1400" b="0" i="0" u="none" strike="noStrike" cap="none">
              <a:solidFill>
                <a:srgbClr val="000000"/>
              </a:solidFill>
              <a:latin typeface="Arial"/>
              <a:ea typeface="Arial"/>
              <a:cs typeface="Arial"/>
              <a:sym typeface="Arial"/>
            </a:endParaRPr>
          </a:p>
        </p:txBody>
      </p:sp>
      <p:sp>
        <p:nvSpPr>
          <p:cNvPr id="163" name="Google Shape;163;p16"/>
          <p:cNvSpPr txBox="1"/>
          <p:nvPr/>
        </p:nvSpPr>
        <p:spPr>
          <a:xfrm>
            <a:off x="685800" y="1117600"/>
            <a:ext cx="4800600"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WueStudy 1.0</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17"/>
          <p:cNvPicPr preferRelativeResize="0"/>
          <p:nvPr/>
        </p:nvPicPr>
        <p:blipFill>
          <a:blip r:embed="rId3">
            <a:alphaModFix/>
          </a:blip>
          <a:stretch>
            <a:fillRect/>
          </a:stretch>
        </p:blipFill>
        <p:spPr>
          <a:xfrm>
            <a:off x="990601" y="2246819"/>
            <a:ext cx="7543798" cy="3514904"/>
          </a:xfrm>
          <a:prstGeom prst="rect">
            <a:avLst/>
          </a:prstGeom>
          <a:noFill/>
          <a:ln>
            <a:noFill/>
          </a:ln>
        </p:spPr>
      </p:pic>
      <p:sp>
        <p:nvSpPr>
          <p:cNvPr id="169" name="Google Shape;169;p17"/>
          <p:cNvSpPr txBox="1"/>
          <p:nvPr/>
        </p:nvSpPr>
        <p:spPr>
          <a:xfrm>
            <a:off x="609600" y="1752600"/>
            <a:ext cx="4698232" cy="36933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de-DE" sz="1800" i="0" u="none" strike="noStrike" cap="none">
                <a:solidFill>
                  <a:schemeClr val="dk1"/>
                </a:solidFill>
                <a:latin typeface="Calibri"/>
                <a:ea typeface="Calibri"/>
                <a:cs typeface="Calibri"/>
                <a:sym typeface="Calibri"/>
              </a:rPr>
              <a:t>Download reports</a:t>
            </a:r>
            <a:endParaRPr sz="1800" i="0" u="none" strike="noStrike" cap="none">
              <a:solidFill>
                <a:schemeClr val="dk1"/>
              </a:solidFill>
              <a:latin typeface="Calibri"/>
              <a:ea typeface="Calibri"/>
              <a:cs typeface="Calibri"/>
              <a:sym typeface="Calibri"/>
            </a:endParaRPr>
          </a:p>
        </p:txBody>
      </p:sp>
      <p:sp>
        <p:nvSpPr>
          <p:cNvPr id="170" name="Google Shape;170;p17"/>
          <p:cNvSpPr txBox="1"/>
          <p:nvPr/>
        </p:nvSpPr>
        <p:spPr>
          <a:xfrm>
            <a:off x="4663425" y="4692129"/>
            <a:ext cx="3733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000066"/>
                </a:solidFill>
                <a:latin typeface="Calibri"/>
                <a:ea typeface="Calibri"/>
                <a:cs typeface="Calibri"/>
                <a:sym typeface="Calibri"/>
              </a:rPr>
              <a:t>downloaded successfully</a:t>
            </a:r>
            <a:endParaRPr sz="1800" b="0" i="0" u="none" strike="noStrike" cap="none">
              <a:solidFill>
                <a:srgbClr val="000066"/>
              </a:solidFill>
              <a:latin typeface="Calibri"/>
              <a:ea typeface="Calibri"/>
              <a:cs typeface="Calibri"/>
              <a:sym typeface="Calibri"/>
            </a:endParaRPr>
          </a:p>
        </p:txBody>
      </p:sp>
      <p:cxnSp>
        <p:nvCxnSpPr>
          <p:cNvPr id="171" name="Google Shape;171;p17"/>
          <p:cNvCxnSpPr/>
          <p:nvPr/>
        </p:nvCxnSpPr>
        <p:spPr>
          <a:xfrm rot="10800000">
            <a:off x="5120575" y="3855875"/>
            <a:ext cx="719400" cy="752700"/>
          </a:xfrm>
          <a:prstGeom prst="straightConnector1">
            <a:avLst/>
          </a:prstGeom>
          <a:noFill/>
          <a:ln w="9525" cap="flat" cmpd="sng">
            <a:solidFill>
              <a:srgbClr val="000066"/>
            </a:solidFill>
            <a:prstDash val="solid"/>
            <a:round/>
            <a:headEnd type="none" w="sm" len="sm"/>
            <a:tailEnd type="triangle" w="med" len="med"/>
          </a:ln>
        </p:spPr>
      </p:cxnSp>
      <p:sp>
        <p:nvSpPr>
          <p:cNvPr id="172" name="Google Shape;172;p17"/>
          <p:cNvSpPr txBox="1"/>
          <p:nvPr/>
        </p:nvSpPr>
        <p:spPr>
          <a:xfrm>
            <a:off x="685800" y="1117600"/>
            <a:ext cx="4800600"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WueStudy 1.0</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73" name="Google Shape;173;p17"/>
          <p:cNvSpPr/>
          <p:nvPr/>
        </p:nvSpPr>
        <p:spPr>
          <a:xfrm>
            <a:off x="1661175" y="3169925"/>
            <a:ext cx="932700" cy="1830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18"/>
          <p:cNvPicPr preferRelativeResize="0"/>
          <p:nvPr/>
        </p:nvPicPr>
        <p:blipFill rotWithShape="1">
          <a:blip r:embed="rId3">
            <a:alphaModFix/>
          </a:blip>
          <a:srcRect t="1390" r="50504" b="1380"/>
          <a:stretch/>
        </p:blipFill>
        <p:spPr>
          <a:xfrm>
            <a:off x="458250" y="2353775"/>
            <a:ext cx="3733799" cy="3707950"/>
          </a:xfrm>
          <a:prstGeom prst="rect">
            <a:avLst/>
          </a:prstGeom>
          <a:noFill/>
          <a:ln>
            <a:noFill/>
          </a:ln>
        </p:spPr>
      </p:pic>
      <p:sp>
        <p:nvSpPr>
          <p:cNvPr id="179" name="Google Shape;179;p18"/>
          <p:cNvSpPr txBox="1"/>
          <p:nvPr/>
        </p:nvSpPr>
        <p:spPr>
          <a:xfrm>
            <a:off x="609600" y="1752600"/>
            <a:ext cx="4698232" cy="36933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de-DE" sz="1800" b="1" i="0" u="none" strike="noStrike" cap="none">
                <a:solidFill>
                  <a:schemeClr val="dk1"/>
                </a:solidFill>
                <a:latin typeface="Calibri"/>
                <a:ea typeface="Calibri"/>
                <a:cs typeface="Calibri"/>
                <a:sym typeface="Calibri"/>
              </a:rPr>
              <a:t>Search courses: 1st option</a:t>
            </a:r>
            <a:endParaRPr sz="1800" b="1" i="0" u="none" strike="noStrike" cap="none">
              <a:solidFill>
                <a:schemeClr val="dk1"/>
              </a:solidFill>
              <a:latin typeface="Calibri"/>
              <a:ea typeface="Calibri"/>
              <a:cs typeface="Calibri"/>
              <a:sym typeface="Calibri"/>
            </a:endParaRPr>
          </a:p>
        </p:txBody>
      </p:sp>
      <p:sp>
        <p:nvSpPr>
          <p:cNvPr id="180" name="Google Shape;180;p18"/>
          <p:cNvSpPr txBox="1"/>
          <p:nvPr/>
        </p:nvSpPr>
        <p:spPr>
          <a:xfrm>
            <a:off x="4192050" y="1752615"/>
            <a:ext cx="3733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a:solidFill>
                  <a:srgbClr val="000066"/>
                </a:solidFill>
                <a:latin typeface="Calibri"/>
                <a:ea typeface="Calibri"/>
                <a:cs typeface="Calibri"/>
                <a:sym typeface="Calibri"/>
              </a:rPr>
              <a:t>1: </a:t>
            </a:r>
            <a:r>
              <a:rPr lang="de-DE" sz="1800" b="0" i="0" u="none" strike="noStrike" cap="none">
                <a:solidFill>
                  <a:srgbClr val="000066"/>
                </a:solidFill>
                <a:latin typeface="Calibri"/>
                <a:ea typeface="Calibri"/>
                <a:cs typeface="Calibri"/>
                <a:sym typeface="Calibri"/>
              </a:rPr>
              <a:t>select „</a:t>
            </a:r>
            <a:r>
              <a:rPr lang="de-DE" sz="1800">
                <a:solidFill>
                  <a:srgbClr val="000066"/>
                </a:solidFill>
                <a:latin typeface="Calibri"/>
                <a:ea typeface="Calibri"/>
                <a:cs typeface="Calibri"/>
                <a:sym typeface="Calibri"/>
              </a:rPr>
              <a:t>C</a:t>
            </a:r>
            <a:r>
              <a:rPr lang="de-DE" sz="1800" b="0" i="0" u="none" strike="noStrike" cap="none">
                <a:solidFill>
                  <a:srgbClr val="000066"/>
                </a:solidFill>
                <a:latin typeface="Calibri"/>
                <a:ea typeface="Calibri"/>
                <a:cs typeface="Calibri"/>
                <a:sym typeface="Calibri"/>
              </a:rPr>
              <a:t>ourses“</a:t>
            </a:r>
            <a:endParaRPr sz="1400" b="0" i="0" u="none" strike="noStrike" cap="none">
              <a:solidFill>
                <a:srgbClr val="000000"/>
              </a:solidFill>
              <a:latin typeface="Arial"/>
              <a:ea typeface="Arial"/>
              <a:cs typeface="Arial"/>
              <a:sym typeface="Arial"/>
            </a:endParaRPr>
          </a:p>
        </p:txBody>
      </p:sp>
      <p:sp>
        <p:nvSpPr>
          <p:cNvPr id="181" name="Google Shape;181;p18"/>
          <p:cNvSpPr/>
          <p:nvPr/>
        </p:nvSpPr>
        <p:spPr>
          <a:xfrm>
            <a:off x="458250" y="2962950"/>
            <a:ext cx="3733800" cy="473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18"/>
          <p:cNvSpPr txBox="1"/>
          <p:nvPr/>
        </p:nvSpPr>
        <p:spPr>
          <a:xfrm>
            <a:off x="685800" y="1117600"/>
            <a:ext cx="4800600"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WueStudy 1.0</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83" name="Google Shape;183;p18"/>
          <p:cNvSpPr/>
          <p:nvPr/>
        </p:nvSpPr>
        <p:spPr>
          <a:xfrm>
            <a:off x="2759900" y="2760396"/>
            <a:ext cx="914400" cy="3552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84" name="Google Shape;184;p18"/>
          <p:cNvCxnSpPr/>
          <p:nvPr/>
        </p:nvCxnSpPr>
        <p:spPr>
          <a:xfrm flipH="1">
            <a:off x="3674350" y="2182650"/>
            <a:ext cx="525000" cy="560400"/>
          </a:xfrm>
          <a:prstGeom prst="straightConnector1">
            <a:avLst/>
          </a:prstGeom>
          <a:noFill/>
          <a:ln w="9525" cap="flat" cmpd="sng">
            <a:solidFill>
              <a:srgbClr val="000066"/>
            </a:solidFill>
            <a:prstDash val="solid"/>
            <a:round/>
            <a:headEnd type="none" w="sm" len="sm"/>
            <a:tailEnd type="triangle" w="med" len="med"/>
          </a:ln>
        </p:spPr>
      </p:cxnSp>
      <p:pic>
        <p:nvPicPr>
          <p:cNvPr id="185" name="Google Shape;185;p18"/>
          <p:cNvPicPr preferRelativeResize="0"/>
          <p:nvPr/>
        </p:nvPicPr>
        <p:blipFill>
          <a:blip r:embed="rId4">
            <a:alphaModFix/>
          </a:blip>
          <a:stretch>
            <a:fillRect/>
          </a:stretch>
        </p:blipFill>
        <p:spPr>
          <a:xfrm>
            <a:off x="4344449" y="2895450"/>
            <a:ext cx="4647151" cy="2152164"/>
          </a:xfrm>
          <a:prstGeom prst="rect">
            <a:avLst/>
          </a:prstGeom>
          <a:noFill/>
          <a:ln>
            <a:noFill/>
          </a:ln>
        </p:spPr>
      </p:pic>
      <p:sp>
        <p:nvSpPr>
          <p:cNvPr id="186" name="Google Shape;186;p18"/>
          <p:cNvSpPr/>
          <p:nvPr/>
        </p:nvSpPr>
        <p:spPr>
          <a:xfrm>
            <a:off x="4540675" y="3251400"/>
            <a:ext cx="1255800" cy="3552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87" name="Google Shape;187;p18"/>
          <p:cNvCxnSpPr/>
          <p:nvPr/>
        </p:nvCxnSpPr>
        <p:spPr>
          <a:xfrm flipH="1">
            <a:off x="5643025" y="2657800"/>
            <a:ext cx="525000" cy="560400"/>
          </a:xfrm>
          <a:prstGeom prst="straightConnector1">
            <a:avLst/>
          </a:prstGeom>
          <a:noFill/>
          <a:ln w="9525" cap="flat" cmpd="sng">
            <a:solidFill>
              <a:srgbClr val="000066"/>
            </a:solidFill>
            <a:prstDash val="solid"/>
            <a:round/>
            <a:headEnd type="none" w="sm" len="sm"/>
            <a:tailEnd type="triangle" w="med" len="med"/>
          </a:ln>
        </p:spPr>
      </p:cxnSp>
      <p:sp>
        <p:nvSpPr>
          <p:cNvPr id="188" name="Google Shape;188;p18"/>
          <p:cNvSpPr txBox="1"/>
          <p:nvPr/>
        </p:nvSpPr>
        <p:spPr>
          <a:xfrm>
            <a:off x="5257800" y="2324027"/>
            <a:ext cx="3733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a:solidFill>
                  <a:srgbClr val="000066"/>
                </a:solidFill>
                <a:latin typeface="Calibri"/>
                <a:ea typeface="Calibri"/>
                <a:cs typeface="Calibri"/>
                <a:sym typeface="Calibri"/>
              </a:rPr>
              <a:t>2: </a:t>
            </a:r>
            <a:r>
              <a:rPr lang="de-DE" sz="1800" b="0" i="0" u="none" strike="noStrike" cap="none">
                <a:solidFill>
                  <a:srgbClr val="000066"/>
                </a:solidFill>
                <a:latin typeface="Calibri"/>
                <a:ea typeface="Calibri"/>
                <a:cs typeface="Calibri"/>
                <a:sym typeface="Calibri"/>
              </a:rPr>
              <a:t>select „Search for courses“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9"/>
          <p:cNvPicPr preferRelativeResize="0"/>
          <p:nvPr/>
        </p:nvPicPr>
        <p:blipFill rotWithShape="1">
          <a:blip r:embed="rId3">
            <a:alphaModFix/>
          </a:blip>
          <a:srcRect t="1390" b="1380"/>
          <a:stretch/>
        </p:blipFill>
        <p:spPr>
          <a:xfrm>
            <a:off x="800175" y="2426600"/>
            <a:ext cx="7543648" cy="3707950"/>
          </a:xfrm>
          <a:prstGeom prst="rect">
            <a:avLst/>
          </a:prstGeom>
          <a:noFill/>
          <a:ln>
            <a:noFill/>
          </a:ln>
        </p:spPr>
      </p:pic>
      <p:sp>
        <p:nvSpPr>
          <p:cNvPr id="194" name="Google Shape;194;p19"/>
          <p:cNvSpPr txBox="1"/>
          <p:nvPr/>
        </p:nvSpPr>
        <p:spPr>
          <a:xfrm>
            <a:off x="609600" y="1752600"/>
            <a:ext cx="4698300" cy="3693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de-DE" sz="1800" b="1" i="0" u="none" strike="noStrike" cap="none">
                <a:solidFill>
                  <a:schemeClr val="dk1"/>
                </a:solidFill>
                <a:latin typeface="Calibri"/>
                <a:ea typeface="Calibri"/>
                <a:cs typeface="Calibri"/>
                <a:sym typeface="Calibri"/>
              </a:rPr>
              <a:t>Search courses</a:t>
            </a:r>
            <a:endParaRPr sz="1800" b="1" i="0" u="none" strike="noStrike" cap="none">
              <a:solidFill>
                <a:schemeClr val="dk1"/>
              </a:solidFill>
              <a:latin typeface="Calibri"/>
              <a:ea typeface="Calibri"/>
              <a:cs typeface="Calibri"/>
              <a:sym typeface="Calibri"/>
            </a:endParaRPr>
          </a:p>
        </p:txBody>
      </p:sp>
      <p:sp>
        <p:nvSpPr>
          <p:cNvPr id="195" name="Google Shape;195;p19"/>
          <p:cNvSpPr/>
          <p:nvPr/>
        </p:nvSpPr>
        <p:spPr>
          <a:xfrm>
            <a:off x="800175" y="3035600"/>
            <a:ext cx="3733800" cy="473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p19"/>
          <p:cNvSpPr txBox="1"/>
          <p:nvPr/>
        </p:nvSpPr>
        <p:spPr>
          <a:xfrm>
            <a:off x="685800" y="1117600"/>
            <a:ext cx="4800600" cy="3303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WueStudy 1.0</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97" name="Google Shape;197;p19"/>
          <p:cNvSpPr/>
          <p:nvPr/>
        </p:nvSpPr>
        <p:spPr>
          <a:xfrm>
            <a:off x="609600" y="4294200"/>
            <a:ext cx="2118300" cy="5556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98" name="Google Shape;198;p19"/>
          <p:cNvCxnSpPr>
            <a:endCxn id="197" idx="6"/>
          </p:cNvCxnSpPr>
          <p:nvPr/>
        </p:nvCxnSpPr>
        <p:spPr>
          <a:xfrm rot="10800000">
            <a:off x="2727900" y="4572000"/>
            <a:ext cx="2712900" cy="3600"/>
          </a:xfrm>
          <a:prstGeom prst="straightConnector1">
            <a:avLst/>
          </a:prstGeom>
          <a:noFill/>
          <a:ln w="9525" cap="flat" cmpd="sng">
            <a:solidFill>
              <a:srgbClr val="000066"/>
            </a:solidFill>
            <a:prstDash val="solid"/>
            <a:round/>
            <a:headEnd type="none" w="sm" len="sm"/>
            <a:tailEnd type="triangle" w="med" len="med"/>
          </a:ln>
        </p:spPr>
      </p:cxnSp>
      <p:sp>
        <p:nvSpPr>
          <p:cNvPr id="199" name="Google Shape;199;p19"/>
          <p:cNvSpPr txBox="1"/>
          <p:nvPr/>
        </p:nvSpPr>
        <p:spPr>
          <a:xfrm>
            <a:off x="5554250" y="4389150"/>
            <a:ext cx="31857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a:solidFill>
                  <a:srgbClr val="000066"/>
                </a:solidFill>
                <a:latin typeface="Calibri"/>
                <a:ea typeface="Calibri"/>
                <a:cs typeface="Calibri"/>
                <a:sym typeface="Calibri"/>
              </a:rPr>
              <a:t>you can also use the quicklink “search for courses”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20"/>
          <p:cNvPicPr preferRelativeResize="0"/>
          <p:nvPr/>
        </p:nvPicPr>
        <p:blipFill>
          <a:blip r:embed="rId3">
            <a:alphaModFix/>
          </a:blip>
          <a:stretch>
            <a:fillRect/>
          </a:stretch>
        </p:blipFill>
        <p:spPr>
          <a:xfrm>
            <a:off x="674446" y="2426725"/>
            <a:ext cx="8314078" cy="1885350"/>
          </a:xfrm>
          <a:prstGeom prst="rect">
            <a:avLst/>
          </a:prstGeom>
          <a:noFill/>
          <a:ln>
            <a:noFill/>
          </a:ln>
        </p:spPr>
      </p:pic>
      <p:sp>
        <p:nvSpPr>
          <p:cNvPr id="205" name="Google Shape;205;p20"/>
          <p:cNvSpPr txBox="1"/>
          <p:nvPr/>
        </p:nvSpPr>
        <p:spPr>
          <a:xfrm>
            <a:off x="609600" y="1752600"/>
            <a:ext cx="5943600" cy="36933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Search courses through </a:t>
            </a:r>
            <a:r>
              <a:rPr lang="de-DE" sz="1800" b="1" i="0" u="none" strike="noStrike" cap="none">
                <a:solidFill>
                  <a:schemeClr val="dk1"/>
                </a:solidFill>
                <a:latin typeface="Calibri"/>
                <a:ea typeface="Calibri"/>
                <a:cs typeface="Calibri"/>
                <a:sym typeface="Calibri"/>
              </a:rPr>
              <a:t>course tit</a:t>
            </a:r>
            <a:r>
              <a:rPr lang="de-DE" sz="1800" b="1">
                <a:solidFill>
                  <a:schemeClr val="dk1"/>
                </a:solidFill>
                <a:latin typeface="Calibri"/>
                <a:ea typeface="Calibri"/>
                <a:cs typeface="Calibri"/>
                <a:sym typeface="Calibri"/>
              </a:rPr>
              <a:t>le</a:t>
            </a:r>
            <a:r>
              <a:rPr lang="de-DE" sz="1800" b="1" i="0" u="none" strike="noStrike" cap="none">
                <a:solidFill>
                  <a:schemeClr val="dk1"/>
                </a:solidFill>
                <a:latin typeface="Calibri"/>
                <a:ea typeface="Calibri"/>
                <a:cs typeface="Calibri"/>
                <a:sym typeface="Calibri"/>
              </a:rPr>
              <a:t>/number</a:t>
            </a:r>
            <a:endParaRPr sz="1800" b="0" i="0" u="none" strike="noStrike" cap="none">
              <a:solidFill>
                <a:schemeClr val="dk1"/>
              </a:solidFill>
              <a:latin typeface="Calibri"/>
              <a:ea typeface="Calibri"/>
              <a:cs typeface="Calibri"/>
              <a:sym typeface="Calibri"/>
            </a:endParaRPr>
          </a:p>
        </p:txBody>
      </p:sp>
      <p:cxnSp>
        <p:nvCxnSpPr>
          <p:cNvPr id="206" name="Google Shape;206;p20"/>
          <p:cNvCxnSpPr/>
          <p:nvPr/>
        </p:nvCxnSpPr>
        <p:spPr>
          <a:xfrm rot="10800000" flipH="1">
            <a:off x="3760950" y="3622325"/>
            <a:ext cx="1251900" cy="847800"/>
          </a:xfrm>
          <a:prstGeom prst="straightConnector1">
            <a:avLst/>
          </a:prstGeom>
          <a:noFill/>
          <a:ln w="9525" cap="flat" cmpd="sng">
            <a:solidFill>
              <a:srgbClr val="000066"/>
            </a:solidFill>
            <a:prstDash val="solid"/>
            <a:round/>
            <a:headEnd type="none" w="sm" len="sm"/>
            <a:tailEnd type="triangle" w="med" len="med"/>
          </a:ln>
        </p:spPr>
      </p:cxnSp>
      <p:sp>
        <p:nvSpPr>
          <p:cNvPr id="207" name="Google Shape;207;p20"/>
          <p:cNvSpPr txBox="1"/>
          <p:nvPr/>
        </p:nvSpPr>
        <p:spPr>
          <a:xfrm>
            <a:off x="2335500" y="4616875"/>
            <a:ext cx="3507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a:solidFill>
                  <a:srgbClr val="000066"/>
                </a:solidFill>
                <a:latin typeface="Calibri"/>
                <a:ea typeface="Calibri"/>
                <a:cs typeface="Calibri"/>
                <a:sym typeface="Calibri"/>
              </a:rPr>
              <a:t>Enter the title or number of the course or the name of the lecturer</a:t>
            </a:r>
            <a:endParaRPr sz="1800" b="0" i="0" u="none" strike="noStrike" cap="none">
              <a:solidFill>
                <a:srgbClr val="000066"/>
              </a:solidFill>
              <a:latin typeface="Calibri"/>
              <a:ea typeface="Calibri"/>
              <a:cs typeface="Calibri"/>
              <a:sym typeface="Calibri"/>
            </a:endParaRPr>
          </a:p>
        </p:txBody>
      </p:sp>
      <p:sp>
        <p:nvSpPr>
          <p:cNvPr id="208" name="Google Shape;208;p20"/>
          <p:cNvSpPr/>
          <p:nvPr/>
        </p:nvSpPr>
        <p:spPr>
          <a:xfrm>
            <a:off x="5012850" y="3110299"/>
            <a:ext cx="2067600" cy="3303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p20"/>
          <p:cNvSpPr txBox="1"/>
          <p:nvPr/>
        </p:nvSpPr>
        <p:spPr>
          <a:xfrm>
            <a:off x="685800" y="1117600"/>
            <a:ext cx="4800600"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WueStudy 1.0</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21"/>
          <p:cNvPicPr preferRelativeResize="0"/>
          <p:nvPr/>
        </p:nvPicPr>
        <p:blipFill>
          <a:blip r:embed="rId3">
            <a:alphaModFix/>
          </a:blip>
          <a:stretch>
            <a:fillRect/>
          </a:stretch>
        </p:blipFill>
        <p:spPr>
          <a:xfrm>
            <a:off x="609600" y="2621535"/>
            <a:ext cx="8224529" cy="1796540"/>
          </a:xfrm>
          <a:prstGeom prst="rect">
            <a:avLst/>
          </a:prstGeom>
          <a:noFill/>
          <a:ln>
            <a:noFill/>
          </a:ln>
        </p:spPr>
      </p:pic>
      <p:sp>
        <p:nvSpPr>
          <p:cNvPr id="215" name="Google Shape;215;p21"/>
          <p:cNvSpPr txBox="1"/>
          <p:nvPr/>
        </p:nvSpPr>
        <p:spPr>
          <a:xfrm>
            <a:off x="609600" y="1772835"/>
            <a:ext cx="5943600" cy="36933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Search courses through </a:t>
            </a:r>
            <a:r>
              <a:rPr lang="de-DE" sz="1800" b="1" i="0" u="none" strike="noStrike" cap="none">
                <a:solidFill>
                  <a:schemeClr val="dk1"/>
                </a:solidFill>
                <a:latin typeface="Calibri"/>
                <a:ea typeface="Calibri"/>
                <a:cs typeface="Calibri"/>
                <a:sym typeface="Calibri"/>
              </a:rPr>
              <a:t>course title/number</a:t>
            </a:r>
            <a:endParaRPr sz="1800" b="0" i="0" u="none" strike="noStrike" cap="none">
              <a:solidFill>
                <a:schemeClr val="dk1"/>
              </a:solidFill>
              <a:latin typeface="Calibri"/>
              <a:ea typeface="Calibri"/>
              <a:cs typeface="Calibri"/>
              <a:sym typeface="Calibri"/>
            </a:endParaRPr>
          </a:p>
        </p:txBody>
      </p:sp>
      <p:cxnSp>
        <p:nvCxnSpPr>
          <p:cNvPr id="216" name="Google Shape;216;p21"/>
          <p:cNvCxnSpPr/>
          <p:nvPr/>
        </p:nvCxnSpPr>
        <p:spPr>
          <a:xfrm rot="10800000">
            <a:off x="6831675" y="3733213"/>
            <a:ext cx="518700" cy="618300"/>
          </a:xfrm>
          <a:prstGeom prst="straightConnector1">
            <a:avLst/>
          </a:prstGeom>
          <a:noFill/>
          <a:ln w="9525" cap="flat" cmpd="sng">
            <a:solidFill>
              <a:srgbClr val="000066"/>
            </a:solidFill>
            <a:prstDash val="solid"/>
            <a:round/>
            <a:headEnd type="none" w="sm" len="sm"/>
            <a:tailEnd type="triangle" w="med" len="med"/>
          </a:ln>
        </p:spPr>
      </p:cxnSp>
      <p:sp>
        <p:nvSpPr>
          <p:cNvPr id="217" name="Google Shape;217;p21"/>
          <p:cNvSpPr txBox="1"/>
          <p:nvPr/>
        </p:nvSpPr>
        <p:spPr>
          <a:xfrm>
            <a:off x="7215575" y="4387360"/>
            <a:ext cx="2187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a:solidFill>
                  <a:srgbClr val="000066"/>
                </a:solidFill>
                <a:latin typeface="Calibri"/>
                <a:ea typeface="Calibri"/>
                <a:cs typeface="Calibri"/>
                <a:sym typeface="Calibri"/>
              </a:rPr>
              <a:t>example</a:t>
            </a:r>
            <a:endParaRPr sz="1800" b="0" i="0" u="none" strike="noStrike" cap="none">
              <a:solidFill>
                <a:srgbClr val="000066"/>
              </a:solidFill>
              <a:latin typeface="Calibri"/>
              <a:ea typeface="Calibri"/>
              <a:cs typeface="Calibri"/>
              <a:sym typeface="Calibri"/>
            </a:endParaRPr>
          </a:p>
        </p:txBody>
      </p:sp>
      <p:sp>
        <p:nvSpPr>
          <p:cNvPr id="218" name="Google Shape;218;p21"/>
          <p:cNvSpPr/>
          <p:nvPr/>
        </p:nvSpPr>
        <p:spPr>
          <a:xfrm>
            <a:off x="4645275" y="3251406"/>
            <a:ext cx="2705100" cy="3552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9" name="Google Shape;219;p21"/>
          <p:cNvSpPr txBox="1"/>
          <p:nvPr/>
        </p:nvSpPr>
        <p:spPr>
          <a:xfrm>
            <a:off x="685800" y="1117600"/>
            <a:ext cx="4800600"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WueStudy 1.0</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4"/>
          <p:cNvSpPr/>
          <p:nvPr/>
        </p:nvSpPr>
        <p:spPr>
          <a:xfrm>
            <a:off x="0" y="6525768"/>
            <a:ext cx="9144000" cy="0"/>
          </a:xfrm>
          <a:custGeom>
            <a:avLst/>
            <a:gdLst/>
            <a:ahLst/>
            <a:cxnLst/>
            <a:rect l="l" t="t" r="r" b="b"/>
            <a:pathLst>
              <a:path w="9144000" h="120000" extrusionOk="0">
                <a:moveTo>
                  <a:pt x="0" y="0"/>
                </a:moveTo>
                <a:lnTo>
                  <a:pt x="9144000" y="0"/>
                </a:lnTo>
              </a:path>
            </a:pathLst>
          </a:custGeom>
          <a:noFill/>
          <a:ln w="9525" cap="flat" cmpd="sng">
            <a:solidFill>
              <a:srgbClr val="D7DAD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 name="Google Shape;42;p4"/>
          <p:cNvSpPr/>
          <p:nvPr/>
        </p:nvSpPr>
        <p:spPr>
          <a:xfrm>
            <a:off x="1738329" y="1887287"/>
            <a:ext cx="1708403" cy="229430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 name="Google Shape;43;p4"/>
          <p:cNvSpPr txBox="1"/>
          <p:nvPr/>
        </p:nvSpPr>
        <p:spPr>
          <a:xfrm>
            <a:off x="1752749" y="4310386"/>
            <a:ext cx="1912703" cy="228092"/>
          </a:xfrm>
          <a:prstGeom prst="rect">
            <a:avLst/>
          </a:prstGeom>
          <a:noFill/>
          <a:ln>
            <a:noFill/>
          </a:ln>
        </p:spPr>
        <p:txBody>
          <a:bodyPr spcFirstLastPara="1" wrap="square" lIns="0" tIns="10750" rIns="0" bIns="0" anchor="t" anchorCtr="0">
            <a:noAutofit/>
          </a:bodyPr>
          <a:lstStyle/>
          <a:p>
            <a:pPr marL="12700" marR="0" lvl="0" indent="0" algn="l" rtl="0">
              <a:lnSpc>
                <a:spcPct val="105937"/>
              </a:lnSpc>
              <a:spcBef>
                <a:spcPts val="0"/>
              </a:spcBef>
              <a:spcAft>
                <a:spcPts val="0"/>
              </a:spcAft>
              <a:buClr>
                <a:srgbClr val="000000"/>
              </a:buClr>
              <a:buSzPts val="1600"/>
              <a:buFont typeface="Arial"/>
              <a:buNone/>
            </a:pPr>
            <a:r>
              <a:rPr lang="de-DE" sz="1600" b="1" i="0" u="none" strike="noStrike" cap="none">
                <a:solidFill>
                  <a:schemeClr val="dk1"/>
                </a:solidFill>
                <a:latin typeface="Calibri"/>
                <a:ea typeface="Calibri"/>
                <a:cs typeface="Calibri"/>
                <a:sym typeface="Calibri"/>
              </a:rPr>
              <a:t>Agata Stopinska, M.A.</a:t>
            </a:r>
            <a:endParaRPr sz="1600" b="0" i="0" u="none" strike="noStrike" cap="none">
              <a:solidFill>
                <a:schemeClr val="dk1"/>
              </a:solidFill>
              <a:latin typeface="Calibri"/>
              <a:ea typeface="Calibri"/>
              <a:cs typeface="Calibri"/>
              <a:sym typeface="Calibri"/>
            </a:endParaRPr>
          </a:p>
        </p:txBody>
      </p:sp>
      <p:sp>
        <p:nvSpPr>
          <p:cNvPr id="44" name="Google Shape;44;p4"/>
          <p:cNvSpPr txBox="1"/>
          <p:nvPr/>
        </p:nvSpPr>
        <p:spPr>
          <a:xfrm>
            <a:off x="8618603" y="6642865"/>
            <a:ext cx="92468" cy="127508"/>
          </a:xfrm>
          <a:prstGeom prst="rect">
            <a:avLst/>
          </a:prstGeom>
          <a:noFill/>
          <a:ln>
            <a:noFill/>
          </a:ln>
        </p:spPr>
        <p:txBody>
          <a:bodyPr spcFirstLastPara="1" wrap="square" lIns="0" tIns="5725" rIns="0" bIns="0" anchor="t" anchorCtr="0">
            <a:noAutofit/>
          </a:bodyPr>
          <a:lstStyle/>
          <a:p>
            <a:pPr marL="12700" marR="0" lvl="0" indent="0" algn="l" rtl="0">
              <a:lnSpc>
                <a:spcPct val="113125"/>
              </a:lnSpc>
              <a:spcBef>
                <a:spcPts val="0"/>
              </a:spcBef>
              <a:spcAft>
                <a:spcPts val="0"/>
              </a:spcAft>
              <a:buClr>
                <a:srgbClr val="000000"/>
              </a:buClr>
              <a:buSzPts val="800"/>
              <a:buFont typeface="Arial"/>
              <a:buNone/>
            </a:pPr>
            <a:r>
              <a:rPr lang="de-DE" sz="800" b="0" i="0" u="none" strike="noStrike" cap="none">
                <a:solidFill>
                  <a:srgbClr val="888888"/>
                </a:solidFill>
                <a:latin typeface="Calibri"/>
                <a:ea typeface="Calibri"/>
                <a:cs typeface="Calibri"/>
                <a:sym typeface="Calibri"/>
              </a:rPr>
              <a:t>3</a:t>
            </a:r>
            <a:endParaRPr sz="800" b="0" i="0" u="none" strike="noStrike" cap="none">
              <a:solidFill>
                <a:schemeClr val="dk1"/>
              </a:solidFill>
              <a:latin typeface="Calibri"/>
              <a:ea typeface="Calibri"/>
              <a:cs typeface="Calibri"/>
              <a:sym typeface="Calibri"/>
            </a:endParaRPr>
          </a:p>
        </p:txBody>
      </p:sp>
      <p:sp>
        <p:nvSpPr>
          <p:cNvPr id="46" name="Google Shape;46;p4"/>
          <p:cNvSpPr txBox="1"/>
          <p:nvPr/>
        </p:nvSpPr>
        <p:spPr>
          <a:xfrm>
            <a:off x="5486400" y="4310386"/>
            <a:ext cx="2288641" cy="224770"/>
          </a:xfrm>
          <a:prstGeom prst="rect">
            <a:avLst/>
          </a:prstGeom>
          <a:noFill/>
          <a:ln>
            <a:noFill/>
          </a:ln>
        </p:spPr>
        <p:txBody>
          <a:bodyPr spcFirstLastPara="1" wrap="square" lIns="0" tIns="10750" rIns="0" bIns="0" anchor="t" anchorCtr="0">
            <a:noAutofit/>
          </a:bodyPr>
          <a:lstStyle/>
          <a:p>
            <a:pPr marL="12700" marR="0" lvl="0" indent="0" algn="l" rtl="0">
              <a:lnSpc>
                <a:spcPct val="105937"/>
              </a:lnSpc>
              <a:spcBef>
                <a:spcPts val="0"/>
              </a:spcBef>
              <a:spcAft>
                <a:spcPts val="0"/>
              </a:spcAft>
              <a:buClr>
                <a:srgbClr val="000000"/>
              </a:buClr>
              <a:buSzPts val="1600"/>
              <a:buFont typeface="Arial"/>
              <a:buNone/>
            </a:pPr>
            <a:r>
              <a:rPr lang="de-DE" sz="1600" b="1" i="0" u="none" strike="noStrike" cap="none" dirty="0">
                <a:solidFill>
                  <a:schemeClr val="dk1"/>
                </a:solidFill>
                <a:latin typeface="Calibri"/>
                <a:ea typeface="Calibri"/>
                <a:cs typeface="Calibri"/>
                <a:sym typeface="Calibri"/>
              </a:rPr>
              <a:t>Prof. Dr. </a:t>
            </a:r>
            <a:r>
              <a:rPr lang="de-DE" sz="1600" b="1" dirty="0">
                <a:solidFill>
                  <a:schemeClr val="dk1"/>
                </a:solidFill>
                <a:latin typeface="Calibri"/>
                <a:ea typeface="Calibri"/>
                <a:cs typeface="Calibri"/>
                <a:sym typeface="Calibri"/>
              </a:rPr>
              <a:t>Benedikt Franke</a:t>
            </a:r>
            <a:endParaRPr sz="1600" b="0" i="0" u="none" strike="noStrike" cap="none" dirty="0">
              <a:solidFill>
                <a:schemeClr val="dk1"/>
              </a:solidFill>
              <a:latin typeface="Calibri"/>
              <a:ea typeface="Calibri"/>
              <a:cs typeface="Calibri"/>
              <a:sym typeface="Calibri"/>
            </a:endParaRPr>
          </a:p>
        </p:txBody>
      </p:sp>
      <p:sp>
        <p:nvSpPr>
          <p:cNvPr id="47" name="Google Shape;47;p4"/>
          <p:cNvSpPr txBox="1"/>
          <p:nvPr/>
        </p:nvSpPr>
        <p:spPr>
          <a:xfrm>
            <a:off x="5486400" y="4676759"/>
            <a:ext cx="3132203" cy="869549"/>
          </a:xfrm>
          <a:prstGeom prst="rect">
            <a:avLst/>
          </a:prstGeom>
          <a:noFill/>
          <a:ln>
            <a:noFill/>
          </a:ln>
        </p:spPr>
        <p:txBody>
          <a:bodyPr spcFirstLastPara="1" wrap="square" lIns="0" tIns="10750" rIns="0" bIns="0" anchor="t" anchorCtr="0">
            <a:noAutofit/>
          </a:bodyPr>
          <a:lstStyle/>
          <a:p>
            <a:pPr marL="12700" marR="0" lvl="0" indent="0" algn="l" rtl="0">
              <a:lnSpc>
                <a:spcPct val="105937"/>
              </a:lnSpc>
              <a:spcBef>
                <a:spcPts val="0"/>
              </a:spcBef>
              <a:spcAft>
                <a:spcPts val="0"/>
              </a:spcAft>
              <a:buClr>
                <a:srgbClr val="000000"/>
              </a:buClr>
              <a:buSzPts val="1600"/>
              <a:buFont typeface="Arial"/>
              <a:buNone/>
            </a:pPr>
            <a:r>
              <a:rPr lang="de-DE" sz="1600" b="0" i="0" u="none" strike="noStrike" cap="none" dirty="0">
                <a:solidFill>
                  <a:schemeClr val="dk1"/>
                </a:solidFill>
                <a:latin typeface="Calibri"/>
                <a:ea typeface="Calibri"/>
                <a:cs typeface="Calibri"/>
                <a:sym typeface="Calibri"/>
              </a:rPr>
              <a:t>Academic Supervisor</a:t>
            </a:r>
            <a:endParaRPr sz="1600" b="0" i="0" u="none" strike="noStrike" cap="none" dirty="0">
              <a:solidFill>
                <a:schemeClr val="dk1"/>
              </a:solidFill>
              <a:latin typeface="Calibri"/>
              <a:ea typeface="Calibri"/>
              <a:cs typeface="Calibri"/>
              <a:sym typeface="Calibri"/>
            </a:endParaRPr>
          </a:p>
          <a:p>
            <a:pPr marL="12700" marR="0" lvl="0" indent="0" algn="l" rtl="0">
              <a:lnSpc>
                <a:spcPct val="105937"/>
              </a:lnSpc>
              <a:spcBef>
                <a:spcPts val="0"/>
              </a:spcBef>
              <a:spcAft>
                <a:spcPts val="0"/>
              </a:spcAft>
              <a:buClr>
                <a:srgbClr val="000000"/>
              </a:buClr>
              <a:buSzPts val="1600"/>
              <a:buFont typeface="Arial"/>
              <a:buNone/>
            </a:pPr>
            <a:endParaRPr sz="1600" b="1" i="0" u="none" strike="noStrike" cap="none" dirty="0">
              <a:solidFill>
                <a:schemeClr val="dk1"/>
              </a:solidFill>
              <a:latin typeface="Calibri"/>
              <a:ea typeface="Calibri"/>
              <a:cs typeface="Calibri"/>
              <a:sym typeface="Calibri"/>
            </a:endParaRPr>
          </a:p>
          <a:p>
            <a:pPr marL="12700" marR="0" lvl="0" indent="0" algn="l" rtl="0">
              <a:lnSpc>
                <a:spcPct val="105937"/>
              </a:lnSpc>
              <a:spcBef>
                <a:spcPts val="0"/>
              </a:spcBef>
              <a:spcAft>
                <a:spcPts val="0"/>
              </a:spcAft>
              <a:buClr>
                <a:srgbClr val="000000"/>
              </a:buClr>
              <a:buSzPts val="1600"/>
              <a:buFont typeface="Arial"/>
              <a:buNone/>
            </a:pPr>
            <a:r>
              <a:rPr lang="de-DE" sz="1600" b="1" i="0" u="none" strike="noStrike" cap="none" dirty="0">
                <a:solidFill>
                  <a:schemeClr val="dk1"/>
                </a:solidFill>
                <a:latin typeface="Calibri"/>
                <a:ea typeface="Calibri"/>
                <a:cs typeface="Calibri"/>
                <a:sym typeface="Calibri"/>
              </a:rPr>
              <a:t>Email: </a:t>
            </a:r>
            <a:endParaRPr sz="1400" b="0" i="0" u="none" strike="noStrike" cap="none" dirty="0">
              <a:solidFill>
                <a:srgbClr val="000000"/>
              </a:solidFill>
              <a:latin typeface="Arial"/>
              <a:ea typeface="Arial"/>
              <a:cs typeface="Arial"/>
              <a:sym typeface="Arial"/>
            </a:endParaRPr>
          </a:p>
          <a:p>
            <a:pPr marL="12700" marR="0" lvl="0" indent="0" algn="l" rtl="0">
              <a:lnSpc>
                <a:spcPct val="105937"/>
              </a:lnSpc>
              <a:spcBef>
                <a:spcPts val="0"/>
              </a:spcBef>
              <a:spcAft>
                <a:spcPts val="0"/>
              </a:spcAft>
              <a:buClr>
                <a:srgbClr val="000000"/>
              </a:buClr>
              <a:buSzPts val="1600"/>
              <a:buFont typeface="Arial"/>
              <a:buNone/>
            </a:pPr>
            <a:r>
              <a:rPr lang="de-DE" sz="1600" u="sng" dirty="0">
                <a:solidFill>
                  <a:schemeClr val="hlink"/>
                </a:solidFill>
                <a:latin typeface="Calibri"/>
                <a:ea typeface="Calibri"/>
                <a:cs typeface="Calibri"/>
                <a:sym typeface="Calibri"/>
                <a:hlinkClick r:id="rId4"/>
              </a:rPr>
              <a:t>benedikt</a:t>
            </a:r>
            <a:r>
              <a:rPr lang="de-DE" sz="1600" b="0" i="0" u="sng" strike="noStrike" cap="none" dirty="0">
                <a:solidFill>
                  <a:schemeClr val="hlink"/>
                </a:solidFill>
                <a:latin typeface="Calibri"/>
                <a:ea typeface="Calibri"/>
                <a:cs typeface="Calibri"/>
                <a:sym typeface="Calibri"/>
                <a:hlinkClick r:id="rId4"/>
              </a:rPr>
              <a:t>.</a:t>
            </a:r>
            <a:r>
              <a:rPr lang="de-DE" sz="1600" u="sng" dirty="0">
                <a:solidFill>
                  <a:schemeClr val="hlink"/>
                </a:solidFill>
                <a:latin typeface="Calibri"/>
                <a:ea typeface="Calibri"/>
                <a:cs typeface="Calibri"/>
                <a:sym typeface="Calibri"/>
                <a:hlinkClick r:id="rId4"/>
              </a:rPr>
              <a:t>franke</a:t>
            </a:r>
            <a:r>
              <a:rPr lang="de-DE" sz="1600" b="0" i="0" u="sng" strike="noStrike" cap="none" dirty="0">
                <a:solidFill>
                  <a:schemeClr val="hlink"/>
                </a:solidFill>
                <a:latin typeface="Calibri"/>
                <a:ea typeface="Calibri"/>
                <a:cs typeface="Calibri"/>
                <a:sym typeface="Calibri"/>
                <a:hlinkClick r:id="rId4"/>
              </a:rPr>
              <a:t>@uni-wuerzburg.de</a:t>
            </a:r>
            <a:endParaRPr sz="1600" b="0" i="0" u="sng" strike="noStrike" cap="none" dirty="0">
              <a:solidFill>
                <a:schemeClr val="dk1"/>
              </a:solidFill>
              <a:latin typeface="Calibri"/>
              <a:ea typeface="Calibri"/>
              <a:cs typeface="Calibri"/>
              <a:sym typeface="Calibri"/>
            </a:endParaRPr>
          </a:p>
          <a:p>
            <a:pPr marL="12700" marR="0" lvl="0" indent="0" algn="l" rtl="0">
              <a:lnSpc>
                <a:spcPct val="105937"/>
              </a:lnSpc>
              <a:spcBef>
                <a:spcPts val="0"/>
              </a:spcBef>
              <a:spcAft>
                <a:spcPts val="0"/>
              </a:spcAft>
              <a:buClr>
                <a:srgbClr val="000000"/>
              </a:buClr>
              <a:buSzPts val="1600"/>
              <a:buFont typeface="Arial"/>
              <a:buNone/>
            </a:pPr>
            <a:endParaRPr sz="1600" b="0" i="0" u="sng" strike="noStrike" cap="none" dirty="0">
              <a:solidFill>
                <a:schemeClr val="dk1"/>
              </a:solidFill>
              <a:latin typeface="Calibri"/>
              <a:ea typeface="Calibri"/>
              <a:cs typeface="Calibri"/>
              <a:sym typeface="Calibri"/>
            </a:endParaRPr>
          </a:p>
          <a:p>
            <a:pPr marL="12700" marR="0" lvl="0" indent="0" algn="l" rtl="0">
              <a:lnSpc>
                <a:spcPct val="105937"/>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p:txBody>
      </p:sp>
      <p:sp>
        <p:nvSpPr>
          <p:cNvPr id="48" name="Google Shape;48;p4"/>
          <p:cNvSpPr txBox="1"/>
          <p:nvPr/>
        </p:nvSpPr>
        <p:spPr>
          <a:xfrm>
            <a:off x="685800" y="1117600"/>
            <a:ext cx="2259831"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Contact Persons</a:t>
            </a:r>
            <a:endParaRPr sz="2400" b="0" i="0" u="none" strike="noStrike" cap="none">
              <a:solidFill>
                <a:schemeClr val="dk1"/>
              </a:solidFill>
              <a:latin typeface="Calibri"/>
              <a:ea typeface="Calibri"/>
              <a:cs typeface="Calibri"/>
              <a:sym typeface="Calibri"/>
            </a:endParaRPr>
          </a:p>
        </p:txBody>
      </p:sp>
      <p:sp>
        <p:nvSpPr>
          <p:cNvPr id="49" name="Google Shape;49;p4"/>
          <p:cNvSpPr txBox="1"/>
          <p:nvPr/>
        </p:nvSpPr>
        <p:spPr>
          <a:xfrm>
            <a:off x="1752749" y="4664459"/>
            <a:ext cx="3047851" cy="1507741"/>
          </a:xfrm>
          <a:prstGeom prst="rect">
            <a:avLst/>
          </a:prstGeom>
          <a:noFill/>
          <a:ln>
            <a:noFill/>
          </a:ln>
        </p:spPr>
        <p:txBody>
          <a:bodyPr spcFirstLastPara="1" wrap="square" lIns="0" tIns="10750" rIns="0" bIns="0" anchor="t" anchorCtr="0">
            <a:noAutofit/>
          </a:bodyPr>
          <a:lstStyle/>
          <a:p>
            <a:pPr marL="12700" marR="0" lvl="0" indent="0" algn="l" rtl="0">
              <a:lnSpc>
                <a:spcPct val="105937"/>
              </a:lnSpc>
              <a:spcBef>
                <a:spcPts val="0"/>
              </a:spcBef>
              <a:spcAft>
                <a:spcPts val="0"/>
              </a:spcAft>
              <a:buClr>
                <a:srgbClr val="000000"/>
              </a:buClr>
              <a:buSzPts val="1600"/>
              <a:buFont typeface="Arial"/>
              <a:buNone/>
            </a:pPr>
            <a:r>
              <a:rPr lang="de-DE" sz="1600" b="0" i="0" u="none" strike="noStrike" cap="none">
                <a:solidFill>
                  <a:schemeClr val="dk1"/>
                </a:solidFill>
                <a:latin typeface="Calibri"/>
                <a:ea typeface="Calibri"/>
                <a:cs typeface="Calibri"/>
                <a:sym typeface="Calibri"/>
              </a:rPr>
              <a:t>Exchange Coordinator</a:t>
            </a:r>
            <a:endParaRPr sz="1600" b="0" i="0" u="none" strike="noStrike" cap="none">
              <a:solidFill>
                <a:schemeClr val="dk1"/>
              </a:solidFill>
              <a:latin typeface="Calibri"/>
              <a:ea typeface="Calibri"/>
              <a:cs typeface="Calibri"/>
              <a:sym typeface="Calibri"/>
            </a:endParaRPr>
          </a:p>
          <a:p>
            <a:pPr marL="12700" marR="0" lvl="0" indent="0" algn="l" rtl="0">
              <a:lnSpc>
                <a:spcPct val="105937"/>
              </a:lnSpc>
              <a:spcBef>
                <a:spcPts val="0"/>
              </a:spcBef>
              <a:spcAft>
                <a:spcPts val="0"/>
              </a:spcAft>
              <a:buClr>
                <a:srgbClr val="000000"/>
              </a:buClr>
              <a:buSzPts val="1600"/>
              <a:buFont typeface="Arial"/>
              <a:buNone/>
            </a:pPr>
            <a:endParaRPr sz="1600" b="1" i="0" u="none" strike="noStrike" cap="none">
              <a:solidFill>
                <a:schemeClr val="dk1"/>
              </a:solidFill>
              <a:latin typeface="Calibri"/>
              <a:ea typeface="Calibri"/>
              <a:cs typeface="Calibri"/>
              <a:sym typeface="Calibri"/>
            </a:endParaRPr>
          </a:p>
          <a:p>
            <a:pPr marL="12700" marR="0" lvl="0" indent="0" algn="l" rtl="0">
              <a:lnSpc>
                <a:spcPct val="105937"/>
              </a:lnSpc>
              <a:spcBef>
                <a:spcPts val="0"/>
              </a:spcBef>
              <a:spcAft>
                <a:spcPts val="0"/>
              </a:spcAft>
              <a:buClr>
                <a:srgbClr val="000000"/>
              </a:buClr>
              <a:buSzPts val="1600"/>
              <a:buFont typeface="Arial"/>
              <a:buNone/>
            </a:pPr>
            <a:r>
              <a:rPr lang="de-DE" sz="1600" b="1" i="0" u="none" strike="noStrike" cap="none">
                <a:solidFill>
                  <a:schemeClr val="dk1"/>
                </a:solidFill>
                <a:latin typeface="Calibri"/>
                <a:ea typeface="Calibri"/>
                <a:cs typeface="Calibri"/>
                <a:sym typeface="Calibri"/>
              </a:rPr>
              <a:t>Email:</a:t>
            </a:r>
            <a:endParaRPr sz="1400" b="0" i="0" u="none" strike="noStrike" cap="none">
              <a:solidFill>
                <a:srgbClr val="000000"/>
              </a:solidFill>
              <a:latin typeface="Arial"/>
              <a:ea typeface="Arial"/>
              <a:cs typeface="Arial"/>
              <a:sym typeface="Arial"/>
            </a:endParaRPr>
          </a:p>
          <a:p>
            <a:pPr marL="12700" marR="0" lvl="0" indent="0" algn="l" rtl="0">
              <a:lnSpc>
                <a:spcPct val="105937"/>
              </a:lnSpc>
              <a:spcBef>
                <a:spcPts val="0"/>
              </a:spcBef>
              <a:spcAft>
                <a:spcPts val="0"/>
              </a:spcAft>
              <a:buClr>
                <a:srgbClr val="000000"/>
              </a:buClr>
              <a:buSzPts val="1600"/>
              <a:buFont typeface="Arial"/>
              <a:buNone/>
            </a:pPr>
            <a:r>
              <a:rPr lang="de-DE" sz="1600" b="0" i="0" u="sng" strike="noStrike" cap="none">
                <a:solidFill>
                  <a:schemeClr val="hlink"/>
                </a:solidFill>
                <a:latin typeface="Calibri"/>
                <a:ea typeface="Calibri"/>
                <a:cs typeface="Calibri"/>
                <a:sym typeface="Calibri"/>
                <a:hlinkClick r:id="rId5"/>
              </a:rPr>
              <a:t>incoming@wiwi.uni-wuerzburg.de</a:t>
            </a:r>
            <a:endParaRPr sz="1600" b="0" i="0" u="none" strike="noStrike" cap="none">
              <a:solidFill>
                <a:schemeClr val="dk1"/>
              </a:solidFill>
              <a:latin typeface="Calibri"/>
              <a:ea typeface="Calibri"/>
              <a:cs typeface="Calibri"/>
              <a:sym typeface="Calibri"/>
            </a:endParaRPr>
          </a:p>
        </p:txBody>
      </p:sp>
      <p:pic>
        <p:nvPicPr>
          <p:cNvPr id="3" name="Grafik 2" descr="Ein Bild, das Menschliches Gesicht, Person, Kleidung, Lächeln enthält.&#10;&#10;KI-generierte Inhalte können fehlerhaft sein.">
            <a:extLst>
              <a:ext uri="{FF2B5EF4-FFF2-40B4-BE49-F238E27FC236}">
                <a16:creationId xmlns:a16="http://schemas.microsoft.com/office/drawing/2014/main" id="{B189924B-901A-3624-D461-7405885D9426}"/>
              </a:ext>
            </a:extLst>
          </p:cNvPr>
          <p:cNvPicPr>
            <a:picLocks noChangeAspect="1"/>
          </p:cNvPicPr>
          <p:nvPr/>
        </p:nvPicPr>
        <p:blipFill>
          <a:blip r:embed="rId6"/>
          <a:srcRect r="17896"/>
          <a:stretch>
            <a:fillRect/>
          </a:stretch>
        </p:blipFill>
        <p:spPr>
          <a:xfrm>
            <a:off x="5425948" y="1896783"/>
            <a:ext cx="2288641" cy="228480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22"/>
          <p:cNvPicPr preferRelativeResize="0"/>
          <p:nvPr/>
        </p:nvPicPr>
        <p:blipFill>
          <a:blip r:embed="rId3">
            <a:alphaModFix/>
          </a:blip>
          <a:stretch>
            <a:fillRect/>
          </a:stretch>
        </p:blipFill>
        <p:spPr>
          <a:xfrm>
            <a:off x="531769" y="2338800"/>
            <a:ext cx="8541432" cy="2904975"/>
          </a:xfrm>
          <a:prstGeom prst="rect">
            <a:avLst/>
          </a:prstGeom>
          <a:noFill/>
          <a:ln>
            <a:noFill/>
          </a:ln>
        </p:spPr>
      </p:pic>
      <p:sp>
        <p:nvSpPr>
          <p:cNvPr id="225" name="Google Shape;225;p22"/>
          <p:cNvSpPr txBox="1"/>
          <p:nvPr/>
        </p:nvSpPr>
        <p:spPr>
          <a:xfrm>
            <a:off x="609600" y="1752600"/>
            <a:ext cx="5943600" cy="36933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Search courses through </a:t>
            </a:r>
            <a:r>
              <a:rPr lang="de-DE" sz="1800" b="1" i="0" u="none" strike="noStrike" cap="none">
                <a:solidFill>
                  <a:schemeClr val="dk1"/>
                </a:solidFill>
                <a:latin typeface="Calibri"/>
                <a:ea typeface="Calibri"/>
                <a:cs typeface="Calibri"/>
                <a:sym typeface="Calibri"/>
              </a:rPr>
              <a:t>course tit</a:t>
            </a:r>
            <a:r>
              <a:rPr lang="de-DE" sz="1800" b="1">
                <a:solidFill>
                  <a:schemeClr val="dk1"/>
                </a:solidFill>
                <a:latin typeface="Calibri"/>
                <a:ea typeface="Calibri"/>
                <a:cs typeface="Calibri"/>
                <a:sym typeface="Calibri"/>
              </a:rPr>
              <a:t>le</a:t>
            </a:r>
            <a:r>
              <a:rPr lang="de-DE" sz="1800" b="1" i="0" u="none" strike="noStrike" cap="none">
                <a:solidFill>
                  <a:schemeClr val="dk1"/>
                </a:solidFill>
                <a:latin typeface="Calibri"/>
                <a:ea typeface="Calibri"/>
                <a:cs typeface="Calibri"/>
                <a:sym typeface="Calibri"/>
              </a:rPr>
              <a:t>/number</a:t>
            </a:r>
            <a:endParaRPr sz="1800" b="0" i="0" u="none" strike="noStrike" cap="none">
              <a:solidFill>
                <a:schemeClr val="dk1"/>
              </a:solidFill>
              <a:latin typeface="Calibri"/>
              <a:ea typeface="Calibri"/>
              <a:cs typeface="Calibri"/>
              <a:sym typeface="Calibri"/>
            </a:endParaRPr>
          </a:p>
        </p:txBody>
      </p:sp>
      <p:cxnSp>
        <p:nvCxnSpPr>
          <p:cNvPr id="226" name="Google Shape;226;p22"/>
          <p:cNvCxnSpPr>
            <a:stCxn id="227" idx="0"/>
          </p:cNvCxnSpPr>
          <p:nvPr/>
        </p:nvCxnSpPr>
        <p:spPr>
          <a:xfrm rot="10800000">
            <a:off x="3153350" y="4357175"/>
            <a:ext cx="112800" cy="1113600"/>
          </a:xfrm>
          <a:prstGeom prst="straightConnector1">
            <a:avLst/>
          </a:prstGeom>
          <a:noFill/>
          <a:ln w="9525" cap="flat" cmpd="sng">
            <a:solidFill>
              <a:srgbClr val="000066"/>
            </a:solidFill>
            <a:prstDash val="solid"/>
            <a:round/>
            <a:headEnd type="none" w="sm" len="sm"/>
            <a:tailEnd type="triangle" w="med" len="med"/>
          </a:ln>
        </p:spPr>
      </p:cxnSp>
      <p:sp>
        <p:nvSpPr>
          <p:cNvPr id="227" name="Google Shape;227;p22"/>
          <p:cNvSpPr txBox="1"/>
          <p:nvPr/>
        </p:nvSpPr>
        <p:spPr>
          <a:xfrm>
            <a:off x="1612700" y="5470775"/>
            <a:ext cx="33069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000066"/>
                </a:solidFill>
                <a:latin typeface="Calibri"/>
                <a:ea typeface="Calibri"/>
                <a:cs typeface="Calibri"/>
                <a:sym typeface="Calibri"/>
              </a:rPr>
              <a:t>select course for more details (schedule, lecturer,..) and to add it to your schedule/ register</a:t>
            </a:r>
            <a:endParaRPr sz="1800" b="0" i="0" u="none" strike="noStrike" cap="none">
              <a:solidFill>
                <a:srgbClr val="000066"/>
              </a:solidFill>
              <a:latin typeface="Calibri"/>
              <a:ea typeface="Calibri"/>
              <a:cs typeface="Calibri"/>
              <a:sym typeface="Calibri"/>
            </a:endParaRPr>
          </a:p>
        </p:txBody>
      </p:sp>
      <p:sp>
        <p:nvSpPr>
          <p:cNvPr id="228" name="Google Shape;228;p22"/>
          <p:cNvSpPr/>
          <p:nvPr/>
        </p:nvSpPr>
        <p:spPr>
          <a:xfrm>
            <a:off x="972850" y="3725475"/>
            <a:ext cx="3599100" cy="4362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9" name="Google Shape;229;p22"/>
          <p:cNvSpPr txBox="1"/>
          <p:nvPr/>
        </p:nvSpPr>
        <p:spPr>
          <a:xfrm>
            <a:off x="685800" y="1117600"/>
            <a:ext cx="4800600"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WueStudy 1.0</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30" name="Google Shape;230;p22"/>
          <p:cNvSpPr/>
          <p:nvPr/>
        </p:nvSpPr>
        <p:spPr>
          <a:xfrm>
            <a:off x="2806025" y="2968200"/>
            <a:ext cx="733800" cy="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lt1"/>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23"/>
          <p:cNvPicPr preferRelativeResize="0"/>
          <p:nvPr/>
        </p:nvPicPr>
        <p:blipFill rotWithShape="1">
          <a:blip r:embed="rId3">
            <a:alphaModFix/>
          </a:blip>
          <a:srcRect t="8519" r="832" b="6409"/>
          <a:stretch/>
        </p:blipFill>
        <p:spPr>
          <a:xfrm>
            <a:off x="990600" y="2165866"/>
            <a:ext cx="7543800" cy="3640260"/>
          </a:xfrm>
          <a:prstGeom prst="rect">
            <a:avLst/>
          </a:prstGeom>
          <a:noFill/>
          <a:ln>
            <a:noFill/>
          </a:ln>
        </p:spPr>
      </p:pic>
      <p:sp>
        <p:nvSpPr>
          <p:cNvPr id="236" name="Google Shape;236;p23"/>
          <p:cNvSpPr txBox="1"/>
          <p:nvPr/>
        </p:nvSpPr>
        <p:spPr>
          <a:xfrm>
            <a:off x="609600" y="1752600"/>
            <a:ext cx="5791200" cy="36933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de-DE" sz="1800" b="1" i="0" u="none" strike="noStrike" cap="none">
                <a:solidFill>
                  <a:schemeClr val="dk1"/>
                </a:solidFill>
                <a:latin typeface="Calibri"/>
                <a:ea typeface="Calibri"/>
                <a:cs typeface="Calibri"/>
                <a:sym typeface="Calibri"/>
              </a:rPr>
              <a:t>Search courses</a:t>
            </a:r>
            <a:r>
              <a:rPr lang="de-DE" sz="1800" b="1">
                <a:solidFill>
                  <a:schemeClr val="dk1"/>
                </a:solidFill>
                <a:latin typeface="Calibri"/>
                <a:ea typeface="Calibri"/>
                <a:cs typeface="Calibri"/>
                <a:sym typeface="Calibri"/>
              </a:rPr>
              <a:t>: </a:t>
            </a:r>
            <a:r>
              <a:rPr lang="de-DE" sz="1800" b="1" i="0" u="none" strike="noStrike" cap="none">
                <a:solidFill>
                  <a:schemeClr val="dk1"/>
                </a:solidFill>
                <a:latin typeface="Calibri"/>
                <a:ea typeface="Calibri"/>
                <a:cs typeface="Calibri"/>
                <a:sym typeface="Calibri"/>
              </a:rPr>
              <a:t>2</a:t>
            </a:r>
            <a:r>
              <a:rPr lang="de-DE" sz="1800" b="1">
                <a:solidFill>
                  <a:schemeClr val="dk1"/>
                </a:solidFill>
                <a:latin typeface="Calibri"/>
                <a:ea typeface="Calibri"/>
                <a:cs typeface="Calibri"/>
                <a:sym typeface="Calibri"/>
              </a:rPr>
              <a:t>nd</a:t>
            </a:r>
            <a:r>
              <a:rPr lang="de-DE" sz="1800" b="1" i="0" u="none" strike="noStrike" cap="none">
                <a:solidFill>
                  <a:schemeClr val="dk1"/>
                </a:solidFill>
                <a:latin typeface="Calibri"/>
                <a:ea typeface="Calibri"/>
                <a:cs typeface="Calibri"/>
                <a:sym typeface="Calibri"/>
              </a:rPr>
              <a:t> option </a:t>
            </a:r>
            <a:r>
              <a:rPr lang="de-DE" sz="1800" b="0" i="0" u="none" strike="noStrike" cap="none">
                <a:solidFill>
                  <a:schemeClr val="dk1"/>
                </a:solidFill>
                <a:latin typeface="Calibri"/>
                <a:ea typeface="Calibri"/>
                <a:cs typeface="Calibri"/>
                <a:sym typeface="Calibri"/>
              </a:rPr>
              <a:t>browse through</a:t>
            </a:r>
            <a:r>
              <a:rPr lang="de-DE" sz="1800" b="1" i="0" u="none" strike="noStrike" cap="none">
                <a:solidFill>
                  <a:schemeClr val="dk1"/>
                </a:solidFill>
                <a:latin typeface="Calibri"/>
                <a:ea typeface="Calibri"/>
                <a:cs typeface="Calibri"/>
                <a:sym typeface="Calibri"/>
              </a:rPr>
              <a:t> all courses</a:t>
            </a:r>
            <a:endParaRPr sz="1800" b="1" i="0" u="none" strike="noStrike" cap="none">
              <a:solidFill>
                <a:schemeClr val="dk1"/>
              </a:solidFill>
              <a:latin typeface="Calibri"/>
              <a:ea typeface="Calibri"/>
              <a:cs typeface="Calibri"/>
              <a:sym typeface="Calibri"/>
            </a:endParaRPr>
          </a:p>
        </p:txBody>
      </p:sp>
      <p:cxnSp>
        <p:nvCxnSpPr>
          <p:cNvPr id="237" name="Google Shape;237;p23"/>
          <p:cNvCxnSpPr/>
          <p:nvPr/>
        </p:nvCxnSpPr>
        <p:spPr>
          <a:xfrm rot="10800000">
            <a:off x="1676400" y="4147066"/>
            <a:ext cx="0" cy="838200"/>
          </a:xfrm>
          <a:prstGeom prst="straightConnector1">
            <a:avLst/>
          </a:prstGeom>
          <a:noFill/>
          <a:ln w="9525" cap="flat" cmpd="sng">
            <a:solidFill>
              <a:srgbClr val="000066"/>
            </a:solidFill>
            <a:prstDash val="solid"/>
            <a:round/>
            <a:headEnd type="none" w="sm" len="sm"/>
            <a:tailEnd type="triangle" w="med" len="med"/>
          </a:ln>
        </p:spPr>
      </p:cxnSp>
      <p:sp>
        <p:nvSpPr>
          <p:cNvPr id="238" name="Google Shape;238;p23"/>
          <p:cNvSpPr txBox="1"/>
          <p:nvPr/>
        </p:nvSpPr>
        <p:spPr>
          <a:xfrm>
            <a:off x="1051560" y="4953000"/>
            <a:ext cx="37338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a:solidFill>
                  <a:srgbClr val="000066"/>
                </a:solidFill>
                <a:latin typeface="Calibri"/>
                <a:ea typeface="Calibri"/>
                <a:cs typeface="Calibri"/>
                <a:sym typeface="Calibri"/>
              </a:rPr>
              <a:t>2. </a:t>
            </a:r>
            <a:r>
              <a:rPr lang="de-DE" sz="1800" b="0" i="0" u="none" strike="noStrike" cap="none">
                <a:solidFill>
                  <a:srgbClr val="000066"/>
                </a:solidFill>
                <a:latin typeface="Calibri"/>
                <a:ea typeface="Calibri"/>
                <a:cs typeface="Calibri"/>
                <a:sym typeface="Calibri"/>
              </a:rPr>
              <a:t>select „</a:t>
            </a:r>
            <a:r>
              <a:rPr lang="de-DE" sz="1800">
                <a:solidFill>
                  <a:srgbClr val="000066"/>
                </a:solidFill>
                <a:latin typeface="Calibri"/>
                <a:ea typeface="Calibri"/>
                <a:cs typeface="Calibri"/>
                <a:sym typeface="Calibri"/>
              </a:rPr>
              <a:t>Show class schedule</a:t>
            </a:r>
            <a:r>
              <a:rPr lang="de-DE" sz="1800" b="0" i="0" u="none" strike="noStrike" cap="none">
                <a:solidFill>
                  <a:srgbClr val="000066"/>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239" name="Google Shape;239;p23"/>
          <p:cNvSpPr/>
          <p:nvPr/>
        </p:nvSpPr>
        <p:spPr>
          <a:xfrm>
            <a:off x="1295400" y="3733800"/>
            <a:ext cx="914400" cy="355345"/>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0" name="Google Shape;240;p23"/>
          <p:cNvSpPr txBox="1"/>
          <p:nvPr/>
        </p:nvSpPr>
        <p:spPr>
          <a:xfrm>
            <a:off x="685800" y="1117600"/>
            <a:ext cx="4800600"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WueStudy 1.0</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41" name="Google Shape;241;p23"/>
          <p:cNvSpPr/>
          <p:nvPr/>
        </p:nvSpPr>
        <p:spPr>
          <a:xfrm>
            <a:off x="990600" y="2560320"/>
            <a:ext cx="7543800" cy="18288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42" name="Google Shape;242;p23"/>
          <p:cNvCxnSpPr/>
          <p:nvPr/>
        </p:nvCxnSpPr>
        <p:spPr>
          <a:xfrm rot="10800000">
            <a:off x="4282425" y="3118475"/>
            <a:ext cx="780300" cy="499500"/>
          </a:xfrm>
          <a:prstGeom prst="straightConnector1">
            <a:avLst/>
          </a:prstGeom>
          <a:noFill/>
          <a:ln w="9525" cap="flat" cmpd="sng">
            <a:solidFill>
              <a:srgbClr val="000066"/>
            </a:solidFill>
            <a:prstDash val="solid"/>
            <a:round/>
            <a:headEnd type="none" w="sm" len="sm"/>
            <a:tailEnd type="triangle" w="med" len="med"/>
          </a:ln>
        </p:spPr>
      </p:cxnSp>
      <p:sp>
        <p:nvSpPr>
          <p:cNvPr id="243" name="Google Shape;243;p23"/>
          <p:cNvSpPr txBox="1"/>
          <p:nvPr/>
        </p:nvSpPr>
        <p:spPr>
          <a:xfrm>
            <a:off x="5196850" y="3617975"/>
            <a:ext cx="3182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1800">
                <a:solidFill>
                  <a:srgbClr val="000066"/>
                </a:solidFill>
                <a:latin typeface="Calibri"/>
                <a:ea typeface="Calibri"/>
                <a:cs typeface="Calibri"/>
                <a:sym typeface="Calibri"/>
              </a:rPr>
              <a:t>1. click on „Courses“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24"/>
          <p:cNvPicPr preferRelativeResize="0"/>
          <p:nvPr/>
        </p:nvPicPr>
        <p:blipFill rotWithShape="1">
          <a:blip r:embed="rId3">
            <a:alphaModFix/>
          </a:blip>
          <a:srcRect t="2271" b="2271"/>
          <a:stretch/>
        </p:blipFill>
        <p:spPr>
          <a:xfrm>
            <a:off x="990600" y="2165866"/>
            <a:ext cx="7543800" cy="3640259"/>
          </a:xfrm>
          <a:prstGeom prst="rect">
            <a:avLst/>
          </a:prstGeom>
          <a:noFill/>
          <a:ln>
            <a:noFill/>
          </a:ln>
        </p:spPr>
      </p:pic>
      <p:sp>
        <p:nvSpPr>
          <p:cNvPr id="249" name="Google Shape;249;p24"/>
          <p:cNvSpPr txBox="1"/>
          <p:nvPr/>
        </p:nvSpPr>
        <p:spPr>
          <a:xfrm>
            <a:off x="609600" y="1752600"/>
            <a:ext cx="5791200" cy="3693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Search courses</a:t>
            </a:r>
            <a:r>
              <a:rPr lang="de-DE" sz="1800">
                <a:solidFill>
                  <a:schemeClr val="dk1"/>
                </a:solidFill>
                <a:latin typeface="Calibri"/>
                <a:ea typeface="Calibri"/>
                <a:cs typeface="Calibri"/>
                <a:sym typeface="Calibri"/>
              </a:rPr>
              <a:t>: </a:t>
            </a:r>
            <a:r>
              <a:rPr lang="de-DE" sz="1800" b="0" i="0" u="none" strike="noStrike" cap="none">
                <a:solidFill>
                  <a:schemeClr val="dk1"/>
                </a:solidFill>
                <a:latin typeface="Calibri"/>
                <a:ea typeface="Calibri"/>
                <a:cs typeface="Calibri"/>
                <a:sym typeface="Calibri"/>
              </a:rPr>
              <a:t>2</a:t>
            </a:r>
            <a:r>
              <a:rPr lang="de-DE" sz="1800">
                <a:solidFill>
                  <a:schemeClr val="dk1"/>
                </a:solidFill>
                <a:latin typeface="Calibri"/>
                <a:ea typeface="Calibri"/>
                <a:cs typeface="Calibri"/>
                <a:sym typeface="Calibri"/>
              </a:rPr>
              <a:t>nd </a:t>
            </a:r>
            <a:r>
              <a:rPr lang="de-DE" sz="1800" b="0" i="0" u="none" strike="noStrike" cap="none">
                <a:solidFill>
                  <a:schemeClr val="dk1"/>
                </a:solidFill>
                <a:latin typeface="Calibri"/>
                <a:ea typeface="Calibri"/>
                <a:cs typeface="Calibri"/>
                <a:sym typeface="Calibri"/>
              </a:rPr>
              <a:t>option browse through</a:t>
            </a:r>
            <a:r>
              <a:rPr lang="de-DE" sz="1800" b="1" i="0" u="none" strike="noStrike" cap="none">
                <a:solidFill>
                  <a:schemeClr val="dk1"/>
                </a:solidFill>
                <a:latin typeface="Calibri"/>
                <a:ea typeface="Calibri"/>
                <a:cs typeface="Calibri"/>
                <a:sym typeface="Calibri"/>
              </a:rPr>
              <a:t> all courses</a:t>
            </a:r>
            <a:endParaRPr sz="1800" b="1" i="0" u="none" strike="noStrike" cap="none">
              <a:solidFill>
                <a:schemeClr val="dk1"/>
              </a:solidFill>
              <a:latin typeface="Calibri"/>
              <a:ea typeface="Calibri"/>
              <a:cs typeface="Calibri"/>
              <a:sym typeface="Calibri"/>
            </a:endParaRPr>
          </a:p>
        </p:txBody>
      </p:sp>
      <p:cxnSp>
        <p:nvCxnSpPr>
          <p:cNvPr id="250" name="Google Shape;250;p24"/>
          <p:cNvCxnSpPr/>
          <p:nvPr/>
        </p:nvCxnSpPr>
        <p:spPr>
          <a:xfrm flipH="1">
            <a:off x="5090175" y="4377750"/>
            <a:ext cx="704100" cy="1500"/>
          </a:xfrm>
          <a:prstGeom prst="straightConnector1">
            <a:avLst/>
          </a:prstGeom>
          <a:noFill/>
          <a:ln w="9525" cap="flat" cmpd="sng">
            <a:solidFill>
              <a:srgbClr val="000066"/>
            </a:solidFill>
            <a:prstDash val="solid"/>
            <a:round/>
            <a:headEnd type="none" w="sm" len="sm"/>
            <a:tailEnd type="triangle" w="med" len="med"/>
          </a:ln>
        </p:spPr>
      </p:cxnSp>
      <p:sp>
        <p:nvSpPr>
          <p:cNvPr id="251" name="Google Shape;251;p24"/>
          <p:cNvSpPr txBox="1"/>
          <p:nvPr/>
        </p:nvSpPr>
        <p:spPr>
          <a:xfrm>
            <a:off x="5882650" y="4193850"/>
            <a:ext cx="2779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a:solidFill>
                  <a:srgbClr val="000066"/>
                </a:solidFill>
                <a:latin typeface="Calibri"/>
                <a:ea typeface="Calibri"/>
                <a:cs typeface="Calibri"/>
                <a:sym typeface="Calibri"/>
              </a:rPr>
              <a:t>or go through the quicklink</a:t>
            </a:r>
            <a:r>
              <a:rPr lang="de-DE" sz="1800" b="0" i="0" u="none" strike="noStrike" cap="none">
                <a:solidFill>
                  <a:srgbClr val="000066"/>
                </a:solidFill>
                <a:latin typeface="Calibri"/>
                <a:ea typeface="Calibri"/>
                <a:cs typeface="Calibri"/>
                <a:sym typeface="Calibri"/>
              </a:rPr>
              <a:t> „</a:t>
            </a:r>
            <a:r>
              <a:rPr lang="de-DE" sz="1800">
                <a:solidFill>
                  <a:srgbClr val="000066"/>
                </a:solidFill>
                <a:latin typeface="Calibri"/>
                <a:ea typeface="Calibri"/>
                <a:cs typeface="Calibri"/>
                <a:sym typeface="Calibri"/>
              </a:rPr>
              <a:t>Show university course catalog</a:t>
            </a:r>
            <a:r>
              <a:rPr lang="de-DE" sz="1800" b="0" i="0" u="none" strike="noStrike" cap="none">
                <a:solidFill>
                  <a:srgbClr val="000066"/>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252" name="Google Shape;252;p24"/>
          <p:cNvSpPr/>
          <p:nvPr/>
        </p:nvSpPr>
        <p:spPr>
          <a:xfrm>
            <a:off x="2593850" y="4057050"/>
            <a:ext cx="2255700" cy="6429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3" name="Google Shape;253;p24"/>
          <p:cNvSpPr txBox="1"/>
          <p:nvPr/>
        </p:nvSpPr>
        <p:spPr>
          <a:xfrm>
            <a:off x="685800" y="1117600"/>
            <a:ext cx="4800600" cy="3303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WueStudy 1.0</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54" name="Google Shape;254;p24"/>
          <p:cNvSpPr/>
          <p:nvPr/>
        </p:nvSpPr>
        <p:spPr>
          <a:xfrm>
            <a:off x="1051550" y="2765625"/>
            <a:ext cx="3733800" cy="5079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25"/>
          <p:cNvPicPr preferRelativeResize="0"/>
          <p:nvPr/>
        </p:nvPicPr>
        <p:blipFill>
          <a:blip r:embed="rId3">
            <a:alphaModFix/>
          </a:blip>
          <a:stretch>
            <a:fillRect/>
          </a:stretch>
        </p:blipFill>
        <p:spPr>
          <a:xfrm>
            <a:off x="191100" y="2339759"/>
            <a:ext cx="9143998" cy="3299381"/>
          </a:xfrm>
          <a:prstGeom prst="rect">
            <a:avLst/>
          </a:prstGeom>
          <a:noFill/>
          <a:ln>
            <a:noFill/>
          </a:ln>
        </p:spPr>
      </p:pic>
      <p:sp>
        <p:nvSpPr>
          <p:cNvPr id="260" name="Google Shape;260;p25"/>
          <p:cNvSpPr txBox="1"/>
          <p:nvPr/>
        </p:nvSpPr>
        <p:spPr>
          <a:xfrm>
            <a:off x="609600" y="1768009"/>
            <a:ext cx="5791200" cy="36933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Search courses</a:t>
            </a:r>
            <a:r>
              <a:rPr lang="de-DE" sz="1800">
                <a:solidFill>
                  <a:schemeClr val="dk1"/>
                </a:solidFill>
                <a:latin typeface="Calibri"/>
                <a:ea typeface="Calibri"/>
                <a:cs typeface="Calibri"/>
                <a:sym typeface="Calibri"/>
              </a:rPr>
              <a:t>: </a:t>
            </a:r>
            <a:r>
              <a:rPr lang="de-DE" sz="1800" b="0" i="0" u="none" strike="noStrike" cap="none">
                <a:solidFill>
                  <a:schemeClr val="dk1"/>
                </a:solidFill>
                <a:latin typeface="Calibri"/>
                <a:ea typeface="Calibri"/>
                <a:cs typeface="Calibri"/>
                <a:sym typeface="Calibri"/>
              </a:rPr>
              <a:t>2</a:t>
            </a:r>
            <a:r>
              <a:rPr lang="de-DE" sz="1800">
                <a:solidFill>
                  <a:schemeClr val="dk1"/>
                </a:solidFill>
                <a:latin typeface="Calibri"/>
                <a:ea typeface="Calibri"/>
                <a:cs typeface="Calibri"/>
                <a:sym typeface="Calibri"/>
              </a:rPr>
              <a:t>nd </a:t>
            </a:r>
            <a:r>
              <a:rPr lang="de-DE" sz="1800" b="0" i="0" u="none" strike="noStrike" cap="none">
                <a:solidFill>
                  <a:schemeClr val="dk1"/>
                </a:solidFill>
                <a:latin typeface="Calibri"/>
                <a:ea typeface="Calibri"/>
                <a:cs typeface="Calibri"/>
                <a:sym typeface="Calibri"/>
              </a:rPr>
              <a:t>option browse through</a:t>
            </a:r>
            <a:r>
              <a:rPr lang="de-DE" sz="1800" b="1" i="0" u="none" strike="noStrike" cap="none">
                <a:solidFill>
                  <a:schemeClr val="dk1"/>
                </a:solidFill>
                <a:latin typeface="Calibri"/>
                <a:ea typeface="Calibri"/>
                <a:cs typeface="Calibri"/>
                <a:sym typeface="Calibri"/>
              </a:rPr>
              <a:t> all courses</a:t>
            </a:r>
            <a:endParaRPr sz="1800" b="1" i="0" u="none" strike="noStrike" cap="none">
              <a:solidFill>
                <a:schemeClr val="dk1"/>
              </a:solidFill>
              <a:latin typeface="Calibri"/>
              <a:ea typeface="Calibri"/>
              <a:cs typeface="Calibri"/>
              <a:sym typeface="Calibri"/>
            </a:endParaRPr>
          </a:p>
        </p:txBody>
      </p:sp>
      <p:sp>
        <p:nvSpPr>
          <p:cNvPr id="261" name="Google Shape;261;p25"/>
          <p:cNvSpPr/>
          <p:nvPr/>
        </p:nvSpPr>
        <p:spPr>
          <a:xfrm>
            <a:off x="378150" y="4447650"/>
            <a:ext cx="3398400" cy="3552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2" name="Google Shape;262;p25"/>
          <p:cNvSpPr txBox="1"/>
          <p:nvPr/>
        </p:nvSpPr>
        <p:spPr>
          <a:xfrm>
            <a:off x="685800" y="1117600"/>
            <a:ext cx="4800600"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WueStudy 1.0</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63" name="Google Shape;263;p25"/>
          <p:cNvSpPr/>
          <p:nvPr/>
        </p:nvSpPr>
        <p:spPr>
          <a:xfrm>
            <a:off x="300700" y="3925525"/>
            <a:ext cx="3398400" cy="3552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4" name="Google Shape;264;p25"/>
          <p:cNvSpPr/>
          <p:nvPr/>
        </p:nvSpPr>
        <p:spPr>
          <a:xfrm>
            <a:off x="378150" y="4749600"/>
            <a:ext cx="3398400" cy="3552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5" name="Google Shape;265;p25"/>
          <p:cNvSpPr/>
          <p:nvPr/>
        </p:nvSpPr>
        <p:spPr>
          <a:xfrm>
            <a:off x="300700" y="3403400"/>
            <a:ext cx="3398400" cy="3552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66" name="Google Shape;266;p25"/>
          <p:cNvCxnSpPr/>
          <p:nvPr/>
        </p:nvCxnSpPr>
        <p:spPr>
          <a:xfrm>
            <a:off x="4216000" y="3581000"/>
            <a:ext cx="497100" cy="0"/>
          </a:xfrm>
          <a:prstGeom prst="straightConnector1">
            <a:avLst/>
          </a:prstGeom>
          <a:noFill/>
          <a:ln w="9525" cap="flat" cmpd="sng">
            <a:solidFill>
              <a:schemeClr val="dk2"/>
            </a:solidFill>
            <a:prstDash val="solid"/>
            <a:round/>
            <a:headEnd type="none" w="med" len="med"/>
            <a:tailEnd type="triangle" w="med" len="med"/>
          </a:ln>
        </p:spPr>
      </p:cxnSp>
      <p:cxnSp>
        <p:nvCxnSpPr>
          <p:cNvPr id="267" name="Google Shape;267;p25"/>
          <p:cNvCxnSpPr/>
          <p:nvPr/>
        </p:nvCxnSpPr>
        <p:spPr>
          <a:xfrm>
            <a:off x="4216000" y="4103125"/>
            <a:ext cx="497100" cy="0"/>
          </a:xfrm>
          <a:prstGeom prst="straightConnector1">
            <a:avLst/>
          </a:prstGeom>
          <a:noFill/>
          <a:ln w="9525" cap="flat" cmpd="sng">
            <a:solidFill>
              <a:schemeClr val="dk2"/>
            </a:solidFill>
            <a:prstDash val="solid"/>
            <a:round/>
            <a:headEnd type="none" w="med" len="med"/>
            <a:tailEnd type="triangle" w="med" len="med"/>
          </a:ln>
        </p:spPr>
      </p:cxnSp>
      <p:sp>
        <p:nvSpPr>
          <p:cNvPr id="268" name="Google Shape;268;p25"/>
          <p:cNvSpPr txBox="1"/>
          <p:nvPr/>
        </p:nvSpPr>
        <p:spPr>
          <a:xfrm>
            <a:off x="5555400" y="3299675"/>
            <a:ext cx="4000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1800">
                <a:solidFill>
                  <a:schemeClr val="dk2"/>
                </a:solidFill>
                <a:latin typeface="Calibri"/>
                <a:ea typeface="Calibri"/>
                <a:cs typeface="Calibri"/>
                <a:sym typeface="Calibri"/>
              </a:rPr>
              <a:t>Bachelor</a:t>
            </a:r>
            <a:endParaRPr sz="1800">
              <a:solidFill>
                <a:schemeClr val="dk2"/>
              </a:solidFill>
              <a:latin typeface="Calibri"/>
              <a:ea typeface="Calibri"/>
              <a:cs typeface="Calibri"/>
              <a:sym typeface="Calibri"/>
            </a:endParaRPr>
          </a:p>
        </p:txBody>
      </p:sp>
      <p:sp>
        <p:nvSpPr>
          <p:cNvPr id="269" name="Google Shape;269;p25"/>
          <p:cNvSpPr txBox="1"/>
          <p:nvPr/>
        </p:nvSpPr>
        <p:spPr>
          <a:xfrm>
            <a:off x="5520900" y="3872275"/>
            <a:ext cx="4069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de-DE" sz="1800">
                <a:solidFill>
                  <a:schemeClr val="dk2"/>
                </a:solidFill>
                <a:latin typeface="Calibri"/>
                <a:ea typeface="Calibri"/>
                <a:cs typeface="Calibri"/>
                <a:sym typeface="Calibri"/>
              </a:rPr>
              <a:t>Master</a:t>
            </a:r>
            <a:endParaRPr/>
          </a:p>
        </p:txBody>
      </p:sp>
      <p:cxnSp>
        <p:nvCxnSpPr>
          <p:cNvPr id="270" name="Google Shape;270;p25"/>
          <p:cNvCxnSpPr/>
          <p:nvPr/>
        </p:nvCxnSpPr>
        <p:spPr>
          <a:xfrm>
            <a:off x="4216000" y="4802850"/>
            <a:ext cx="497100" cy="0"/>
          </a:xfrm>
          <a:prstGeom prst="straightConnector1">
            <a:avLst/>
          </a:prstGeom>
          <a:noFill/>
          <a:ln w="9525" cap="flat" cmpd="sng">
            <a:solidFill>
              <a:schemeClr val="dk2"/>
            </a:solidFill>
            <a:prstDash val="solid"/>
            <a:round/>
            <a:headEnd type="none" w="med" len="med"/>
            <a:tailEnd type="triangle" w="med" len="med"/>
          </a:ln>
        </p:spPr>
      </p:cxnSp>
      <p:sp>
        <p:nvSpPr>
          <p:cNvPr id="271" name="Google Shape;271;p25"/>
          <p:cNvSpPr txBox="1"/>
          <p:nvPr/>
        </p:nvSpPr>
        <p:spPr>
          <a:xfrm>
            <a:off x="5486400" y="4444875"/>
            <a:ext cx="3848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de-DE" sz="1800">
                <a:solidFill>
                  <a:schemeClr val="dk2"/>
                </a:solidFill>
                <a:latin typeface="Calibri"/>
                <a:ea typeface="Calibri"/>
                <a:cs typeface="Calibri"/>
                <a:sym typeface="Calibri"/>
              </a:rPr>
              <a:t>Exchange/Erasmus Bachelor and Master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26"/>
          <p:cNvPicPr preferRelativeResize="0"/>
          <p:nvPr/>
        </p:nvPicPr>
        <p:blipFill>
          <a:blip r:embed="rId3">
            <a:alphaModFix/>
          </a:blip>
          <a:stretch>
            <a:fillRect/>
          </a:stretch>
        </p:blipFill>
        <p:spPr>
          <a:xfrm>
            <a:off x="156575" y="2609159"/>
            <a:ext cx="9143998" cy="3299381"/>
          </a:xfrm>
          <a:prstGeom prst="rect">
            <a:avLst/>
          </a:prstGeom>
          <a:noFill/>
          <a:ln>
            <a:noFill/>
          </a:ln>
        </p:spPr>
      </p:pic>
      <p:sp>
        <p:nvSpPr>
          <p:cNvPr id="277" name="Google Shape;277;p26"/>
          <p:cNvSpPr txBox="1"/>
          <p:nvPr/>
        </p:nvSpPr>
        <p:spPr>
          <a:xfrm>
            <a:off x="609600" y="1768009"/>
            <a:ext cx="5791200" cy="369300"/>
          </a:xfrm>
          <a:prstGeom prst="rect">
            <a:avLst/>
          </a:prstGeom>
          <a:noFill/>
          <a:ln>
            <a:noFill/>
          </a:ln>
        </p:spPr>
        <p:txBody>
          <a:bodyPr spcFirstLastPara="1" wrap="square" lIns="91425" tIns="45700" rIns="91425" bIns="45700" anchor="t" anchorCtr="0">
            <a:spAutoFit/>
          </a:bodyPr>
          <a:lstStyle/>
          <a:p>
            <a:pPr marL="457200" lvl="0" indent="-342900" algn="l" rtl="0">
              <a:spcBef>
                <a:spcPts val="0"/>
              </a:spcBef>
              <a:spcAft>
                <a:spcPts val="0"/>
              </a:spcAft>
              <a:buClr>
                <a:schemeClr val="dk1"/>
              </a:buClr>
              <a:buSzPts val="1800"/>
              <a:buFont typeface="Noto Sans Symbols"/>
              <a:buChar char="⮚"/>
            </a:pPr>
            <a:r>
              <a:rPr lang="de-DE" sz="1800">
                <a:solidFill>
                  <a:schemeClr val="dk1"/>
                </a:solidFill>
                <a:latin typeface="Calibri"/>
                <a:ea typeface="Calibri"/>
                <a:cs typeface="Calibri"/>
                <a:sym typeface="Calibri"/>
              </a:rPr>
              <a:t>Search courses: 2nd option browse through</a:t>
            </a:r>
            <a:r>
              <a:rPr lang="de-DE" sz="1800" b="1">
                <a:solidFill>
                  <a:schemeClr val="dk1"/>
                </a:solidFill>
                <a:latin typeface="Calibri"/>
                <a:ea typeface="Calibri"/>
                <a:cs typeface="Calibri"/>
                <a:sym typeface="Calibri"/>
              </a:rPr>
              <a:t> all courses</a:t>
            </a:r>
            <a:endParaRPr sz="1800" b="1" i="0" u="none" strike="noStrike" cap="none">
              <a:solidFill>
                <a:schemeClr val="dk1"/>
              </a:solidFill>
              <a:latin typeface="Calibri"/>
              <a:ea typeface="Calibri"/>
              <a:cs typeface="Calibri"/>
              <a:sym typeface="Calibri"/>
            </a:endParaRPr>
          </a:p>
        </p:txBody>
      </p:sp>
      <p:sp>
        <p:nvSpPr>
          <p:cNvPr id="278" name="Google Shape;278;p26"/>
          <p:cNvSpPr/>
          <p:nvPr/>
        </p:nvSpPr>
        <p:spPr>
          <a:xfrm>
            <a:off x="156571" y="4736727"/>
            <a:ext cx="3650100" cy="3552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9" name="Google Shape;279;p26"/>
          <p:cNvSpPr txBox="1"/>
          <p:nvPr/>
        </p:nvSpPr>
        <p:spPr>
          <a:xfrm>
            <a:off x="685800" y="1117600"/>
            <a:ext cx="4800600" cy="3303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WueStudy 1.0</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80" name="Google Shape;280;p26"/>
          <p:cNvSpPr txBox="1"/>
          <p:nvPr/>
        </p:nvSpPr>
        <p:spPr>
          <a:xfrm>
            <a:off x="786000" y="2252175"/>
            <a:ext cx="8358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1800">
                <a:latin typeface="Calibri"/>
                <a:ea typeface="Calibri"/>
                <a:cs typeface="Calibri"/>
                <a:sym typeface="Calibri"/>
              </a:rPr>
              <a:t>How to find all the English taught courses:</a:t>
            </a:r>
            <a:endParaRPr sz="18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27"/>
          <p:cNvPicPr preferRelativeResize="0"/>
          <p:nvPr/>
        </p:nvPicPr>
        <p:blipFill rotWithShape="1">
          <a:blip r:embed="rId3">
            <a:alphaModFix/>
          </a:blip>
          <a:srcRect l="1111" r="15935"/>
          <a:stretch/>
        </p:blipFill>
        <p:spPr>
          <a:xfrm>
            <a:off x="26017" y="2137341"/>
            <a:ext cx="9091959" cy="4622798"/>
          </a:xfrm>
          <a:prstGeom prst="rect">
            <a:avLst/>
          </a:prstGeom>
          <a:noFill/>
          <a:ln>
            <a:noFill/>
          </a:ln>
        </p:spPr>
      </p:pic>
      <p:sp>
        <p:nvSpPr>
          <p:cNvPr id="286" name="Google Shape;286;p27"/>
          <p:cNvSpPr txBox="1"/>
          <p:nvPr/>
        </p:nvSpPr>
        <p:spPr>
          <a:xfrm>
            <a:off x="609600" y="1768009"/>
            <a:ext cx="5791200" cy="369332"/>
          </a:xfrm>
          <a:prstGeom prst="rect">
            <a:avLst/>
          </a:prstGeom>
          <a:noFill/>
          <a:ln>
            <a:noFill/>
          </a:ln>
        </p:spPr>
        <p:txBody>
          <a:bodyPr spcFirstLastPara="1" wrap="square" lIns="91425" tIns="45700" rIns="91425" bIns="45700" anchor="t" anchorCtr="0">
            <a:spAutoFit/>
          </a:bodyPr>
          <a:lstStyle/>
          <a:p>
            <a:pPr marL="457200" lvl="0" indent="-342900" algn="l" rtl="0">
              <a:spcBef>
                <a:spcPts val="0"/>
              </a:spcBef>
              <a:spcAft>
                <a:spcPts val="0"/>
              </a:spcAft>
              <a:buClr>
                <a:schemeClr val="dk1"/>
              </a:buClr>
              <a:buSzPts val="1800"/>
              <a:buFont typeface="Noto Sans Symbols"/>
              <a:buChar char="⮚"/>
            </a:pPr>
            <a:r>
              <a:rPr lang="de-DE" sz="1800">
                <a:solidFill>
                  <a:schemeClr val="dk1"/>
                </a:solidFill>
                <a:latin typeface="Calibri"/>
                <a:ea typeface="Calibri"/>
                <a:cs typeface="Calibri"/>
                <a:sym typeface="Calibri"/>
              </a:rPr>
              <a:t>Search courses: 2nd option browse through</a:t>
            </a:r>
            <a:r>
              <a:rPr lang="de-DE" sz="1800" b="1">
                <a:solidFill>
                  <a:schemeClr val="dk1"/>
                </a:solidFill>
                <a:latin typeface="Calibri"/>
                <a:ea typeface="Calibri"/>
                <a:cs typeface="Calibri"/>
                <a:sym typeface="Calibri"/>
              </a:rPr>
              <a:t> all courses</a:t>
            </a:r>
            <a:endParaRPr sz="1800" b="1" i="0" u="none" strike="noStrike" cap="none">
              <a:solidFill>
                <a:schemeClr val="dk1"/>
              </a:solidFill>
              <a:latin typeface="Calibri"/>
              <a:ea typeface="Calibri"/>
              <a:cs typeface="Calibri"/>
              <a:sym typeface="Calibri"/>
            </a:endParaRPr>
          </a:p>
        </p:txBody>
      </p:sp>
      <p:sp>
        <p:nvSpPr>
          <p:cNvPr id="287" name="Google Shape;287;p27"/>
          <p:cNvSpPr/>
          <p:nvPr/>
        </p:nvSpPr>
        <p:spPr>
          <a:xfrm>
            <a:off x="326746" y="5638927"/>
            <a:ext cx="3650100" cy="3552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8" name="Google Shape;288;p27"/>
          <p:cNvSpPr txBox="1"/>
          <p:nvPr/>
        </p:nvSpPr>
        <p:spPr>
          <a:xfrm>
            <a:off x="685800" y="1117600"/>
            <a:ext cx="4800600"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WueStudy 1.0</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89" name="Google Shape;289;p27"/>
          <p:cNvSpPr txBox="1"/>
          <p:nvPr/>
        </p:nvSpPr>
        <p:spPr>
          <a:xfrm>
            <a:off x="4126500" y="5616425"/>
            <a:ext cx="5017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1800">
                <a:solidFill>
                  <a:schemeClr val="dk2"/>
                </a:solidFill>
                <a:latin typeface="Calibri"/>
                <a:ea typeface="Calibri"/>
                <a:cs typeface="Calibri"/>
                <a:sym typeface="Calibri"/>
              </a:rPr>
              <a:t>= Wirtschaftswissenschaften</a:t>
            </a:r>
            <a:endParaRPr sz="1800">
              <a:solidFill>
                <a:schemeClr val="dk2"/>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28"/>
          <p:cNvPicPr preferRelativeResize="0"/>
          <p:nvPr/>
        </p:nvPicPr>
        <p:blipFill rotWithShape="1">
          <a:blip r:embed="rId3">
            <a:alphaModFix/>
          </a:blip>
          <a:srcRect r="27235"/>
          <a:stretch/>
        </p:blipFill>
        <p:spPr>
          <a:xfrm>
            <a:off x="446049" y="2218983"/>
            <a:ext cx="8251901" cy="4411521"/>
          </a:xfrm>
          <a:prstGeom prst="rect">
            <a:avLst/>
          </a:prstGeom>
          <a:noFill/>
          <a:ln>
            <a:noFill/>
          </a:ln>
        </p:spPr>
      </p:pic>
      <p:sp>
        <p:nvSpPr>
          <p:cNvPr id="295" name="Google Shape;295;p28"/>
          <p:cNvSpPr txBox="1"/>
          <p:nvPr/>
        </p:nvSpPr>
        <p:spPr>
          <a:xfrm>
            <a:off x="609600" y="1768009"/>
            <a:ext cx="5791200" cy="369332"/>
          </a:xfrm>
          <a:prstGeom prst="rect">
            <a:avLst/>
          </a:prstGeom>
          <a:noFill/>
          <a:ln>
            <a:noFill/>
          </a:ln>
        </p:spPr>
        <p:txBody>
          <a:bodyPr spcFirstLastPara="1" wrap="square" lIns="91425" tIns="45700" rIns="91425" bIns="45700" anchor="t" anchorCtr="0">
            <a:spAutoFit/>
          </a:bodyPr>
          <a:lstStyle/>
          <a:p>
            <a:pPr marL="457200" lvl="0" indent="-342900" algn="l" rtl="0">
              <a:spcBef>
                <a:spcPts val="0"/>
              </a:spcBef>
              <a:spcAft>
                <a:spcPts val="0"/>
              </a:spcAft>
              <a:buClr>
                <a:schemeClr val="dk1"/>
              </a:buClr>
              <a:buSzPts val="1800"/>
              <a:buFont typeface="Noto Sans Symbols"/>
              <a:buChar char="⮚"/>
            </a:pPr>
            <a:r>
              <a:rPr lang="de-DE" sz="1800">
                <a:solidFill>
                  <a:schemeClr val="dk1"/>
                </a:solidFill>
                <a:latin typeface="Calibri"/>
                <a:ea typeface="Calibri"/>
                <a:cs typeface="Calibri"/>
                <a:sym typeface="Calibri"/>
              </a:rPr>
              <a:t>Search courses: 2nd option browse through</a:t>
            </a:r>
            <a:r>
              <a:rPr lang="de-DE" sz="1800" b="1">
                <a:solidFill>
                  <a:schemeClr val="dk1"/>
                </a:solidFill>
                <a:latin typeface="Calibri"/>
                <a:ea typeface="Calibri"/>
                <a:cs typeface="Calibri"/>
                <a:sym typeface="Calibri"/>
              </a:rPr>
              <a:t> all courses</a:t>
            </a:r>
            <a:endParaRPr sz="1800" b="1" i="0" u="none" strike="noStrike" cap="none">
              <a:solidFill>
                <a:schemeClr val="dk1"/>
              </a:solidFill>
              <a:latin typeface="Calibri"/>
              <a:ea typeface="Calibri"/>
              <a:cs typeface="Calibri"/>
              <a:sym typeface="Calibri"/>
            </a:endParaRPr>
          </a:p>
        </p:txBody>
      </p:sp>
      <p:sp>
        <p:nvSpPr>
          <p:cNvPr id="296" name="Google Shape;296;p28"/>
          <p:cNvSpPr/>
          <p:nvPr/>
        </p:nvSpPr>
        <p:spPr>
          <a:xfrm>
            <a:off x="1074234" y="4572007"/>
            <a:ext cx="3650100" cy="3552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7" name="Google Shape;297;p28"/>
          <p:cNvSpPr txBox="1"/>
          <p:nvPr/>
        </p:nvSpPr>
        <p:spPr>
          <a:xfrm>
            <a:off x="685800" y="1117600"/>
            <a:ext cx="4800600"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WueStudy 1.0</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98" name="Google Shape;298;p28"/>
          <p:cNvSpPr/>
          <p:nvPr/>
        </p:nvSpPr>
        <p:spPr>
          <a:xfrm>
            <a:off x="1460802" y="4978440"/>
            <a:ext cx="1497900" cy="2607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9" name="Google Shape;299;p28"/>
          <p:cNvSpPr/>
          <p:nvPr/>
        </p:nvSpPr>
        <p:spPr>
          <a:xfrm>
            <a:off x="1460808" y="5290382"/>
            <a:ext cx="1497900" cy="2607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29"/>
          <p:cNvPicPr preferRelativeResize="0"/>
          <p:nvPr/>
        </p:nvPicPr>
        <p:blipFill rotWithShape="1">
          <a:blip r:embed="rId3">
            <a:alphaModFix/>
          </a:blip>
          <a:srcRect t="9169" r="1137" b="10641"/>
          <a:stretch/>
        </p:blipFill>
        <p:spPr>
          <a:xfrm>
            <a:off x="650488" y="2240905"/>
            <a:ext cx="7843024" cy="4241206"/>
          </a:xfrm>
          <a:prstGeom prst="rect">
            <a:avLst/>
          </a:prstGeom>
          <a:noFill/>
          <a:ln>
            <a:noFill/>
          </a:ln>
        </p:spPr>
      </p:pic>
      <p:sp>
        <p:nvSpPr>
          <p:cNvPr id="305" name="Google Shape;305;p29"/>
          <p:cNvSpPr txBox="1"/>
          <p:nvPr/>
        </p:nvSpPr>
        <p:spPr>
          <a:xfrm>
            <a:off x="609600" y="1768009"/>
            <a:ext cx="5791200" cy="369332"/>
          </a:xfrm>
          <a:prstGeom prst="rect">
            <a:avLst/>
          </a:prstGeom>
          <a:noFill/>
          <a:ln>
            <a:noFill/>
          </a:ln>
        </p:spPr>
        <p:txBody>
          <a:bodyPr spcFirstLastPara="1" wrap="square" lIns="91425" tIns="45700" rIns="91425" bIns="45700" anchor="t" anchorCtr="0">
            <a:spAutoFit/>
          </a:bodyPr>
          <a:lstStyle/>
          <a:p>
            <a:pPr marL="457200" lvl="0" indent="-342900" algn="l" rtl="0">
              <a:spcBef>
                <a:spcPts val="0"/>
              </a:spcBef>
              <a:spcAft>
                <a:spcPts val="0"/>
              </a:spcAft>
              <a:buClr>
                <a:schemeClr val="dk1"/>
              </a:buClr>
              <a:buSzPts val="1800"/>
              <a:buFont typeface="Noto Sans Symbols"/>
              <a:buChar char="⮚"/>
            </a:pPr>
            <a:r>
              <a:rPr lang="de-DE" sz="1800">
                <a:solidFill>
                  <a:schemeClr val="dk1"/>
                </a:solidFill>
                <a:latin typeface="Calibri"/>
                <a:ea typeface="Calibri"/>
                <a:cs typeface="Calibri"/>
                <a:sym typeface="Calibri"/>
              </a:rPr>
              <a:t>Search courses: 2nd option browse through</a:t>
            </a:r>
            <a:r>
              <a:rPr lang="de-DE" sz="1800" b="1">
                <a:solidFill>
                  <a:schemeClr val="dk1"/>
                </a:solidFill>
                <a:latin typeface="Calibri"/>
                <a:ea typeface="Calibri"/>
                <a:cs typeface="Calibri"/>
                <a:sym typeface="Calibri"/>
              </a:rPr>
              <a:t> all courses</a:t>
            </a:r>
            <a:endParaRPr sz="1800" b="1" i="0" u="none" strike="noStrike" cap="none">
              <a:solidFill>
                <a:schemeClr val="dk1"/>
              </a:solidFill>
              <a:latin typeface="Calibri"/>
              <a:ea typeface="Calibri"/>
              <a:cs typeface="Calibri"/>
              <a:sym typeface="Calibri"/>
            </a:endParaRPr>
          </a:p>
        </p:txBody>
      </p:sp>
      <p:sp>
        <p:nvSpPr>
          <p:cNvPr id="306" name="Google Shape;306;p29"/>
          <p:cNvSpPr txBox="1"/>
          <p:nvPr/>
        </p:nvSpPr>
        <p:spPr>
          <a:xfrm>
            <a:off x="685800" y="1117600"/>
            <a:ext cx="4800600"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WueStudy 1.0</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30"/>
          <p:cNvPicPr preferRelativeResize="0"/>
          <p:nvPr/>
        </p:nvPicPr>
        <p:blipFill rotWithShape="1">
          <a:blip r:embed="rId3">
            <a:alphaModFix/>
          </a:blip>
          <a:srcRect l="569" t="8384" b="10273"/>
          <a:stretch/>
        </p:blipFill>
        <p:spPr>
          <a:xfrm>
            <a:off x="751777" y="2137341"/>
            <a:ext cx="8021445" cy="4374736"/>
          </a:xfrm>
          <a:prstGeom prst="rect">
            <a:avLst/>
          </a:prstGeom>
          <a:noFill/>
          <a:ln>
            <a:noFill/>
          </a:ln>
        </p:spPr>
      </p:pic>
      <p:sp>
        <p:nvSpPr>
          <p:cNvPr id="312" name="Google Shape;312;p30"/>
          <p:cNvSpPr txBox="1"/>
          <p:nvPr/>
        </p:nvSpPr>
        <p:spPr>
          <a:xfrm>
            <a:off x="609600" y="1768009"/>
            <a:ext cx="5791200" cy="369332"/>
          </a:xfrm>
          <a:prstGeom prst="rect">
            <a:avLst/>
          </a:prstGeom>
          <a:noFill/>
          <a:ln>
            <a:noFill/>
          </a:ln>
        </p:spPr>
        <p:txBody>
          <a:bodyPr spcFirstLastPara="1" wrap="square" lIns="91425" tIns="45700" rIns="91425" bIns="45700" anchor="t" anchorCtr="0">
            <a:spAutoFit/>
          </a:bodyPr>
          <a:lstStyle/>
          <a:p>
            <a:pPr marL="457200" lvl="0" indent="-342900" algn="l" rtl="0">
              <a:spcBef>
                <a:spcPts val="0"/>
              </a:spcBef>
              <a:spcAft>
                <a:spcPts val="0"/>
              </a:spcAft>
              <a:buClr>
                <a:schemeClr val="dk1"/>
              </a:buClr>
              <a:buSzPts val="1800"/>
              <a:buFont typeface="Noto Sans Symbols"/>
              <a:buChar char="⮚"/>
            </a:pPr>
            <a:r>
              <a:rPr lang="de-DE" sz="1800">
                <a:solidFill>
                  <a:schemeClr val="dk1"/>
                </a:solidFill>
                <a:latin typeface="Calibri"/>
                <a:ea typeface="Calibri"/>
                <a:cs typeface="Calibri"/>
                <a:sym typeface="Calibri"/>
              </a:rPr>
              <a:t>Search courses: 2nd option browse through</a:t>
            </a:r>
            <a:r>
              <a:rPr lang="de-DE" sz="1800" b="1">
                <a:solidFill>
                  <a:schemeClr val="dk1"/>
                </a:solidFill>
                <a:latin typeface="Calibri"/>
                <a:ea typeface="Calibri"/>
                <a:cs typeface="Calibri"/>
                <a:sym typeface="Calibri"/>
              </a:rPr>
              <a:t> all courses</a:t>
            </a:r>
            <a:endParaRPr sz="1800" b="1" i="0" u="none" strike="noStrike" cap="none">
              <a:solidFill>
                <a:schemeClr val="dk1"/>
              </a:solidFill>
              <a:latin typeface="Calibri"/>
              <a:ea typeface="Calibri"/>
              <a:cs typeface="Calibri"/>
              <a:sym typeface="Calibri"/>
            </a:endParaRPr>
          </a:p>
        </p:txBody>
      </p:sp>
      <p:sp>
        <p:nvSpPr>
          <p:cNvPr id="313" name="Google Shape;313;p30"/>
          <p:cNvSpPr txBox="1"/>
          <p:nvPr/>
        </p:nvSpPr>
        <p:spPr>
          <a:xfrm>
            <a:off x="685800" y="1117600"/>
            <a:ext cx="4800600"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WueStudy 1.0</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31"/>
          <p:cNvPicPr preferRelativeResize="0"/>
          <p:nvPr/>
        </p:nvPicPr>
        <p:blipFill>
          <a:blip r:embed="rId3">
            <a:alphaModFix/>
          </a:blip>
          <a:stretch>
            <a:fillRect/>
          </a:stretch>
        </p:blipFill>
        <p:spPr>
          <a:xfrm>
            <a:off x="281825" y="2457559"/>
            <a:ext cx="9143998" cy="3299381"/>
          </a:xfrm>
          <a:prstGeom prst="rect">
            <a:avLst/>
          </a:prstGeom>
          <a:noFill/>
          <a:ln>
            <a:noFill/>
          </a:ln>
        </p:spPr>
      </p:pic>
      <p:sp>
        <p:nvSpPr>
          <p:cNvPr id="319" name="Google Shape;319;p31"/>
          <p:cNvSpPr txBox="1"/>
          <p:nvPr/>
        </p:nvSpPr>
        <p:spPr>
          <a:xfrm>
            <a:off x="609600" y="1768009"/>
            <a:ext cx="5791200" cy="369332"/>
          </a:xfrm>
          <a:prstGeom prst="rect">
            <a:avLst/>
          </a:prstGeom>
          <a:noFill/>
          <a:ln>
            <a:noFill/>
          </a:ln>
        </p:spPr>
        <p:txBody>
          <a:bodyPr spcFirstLastPara="1" wrap="square" lIns="91425" tIns="45700" rIns="91425" bIns="45700" anchor="t" anchorCtr="0">
            <a:spAutoFit/>
          </a:bodyPr>
          <a:lstStyle/>
          <a:p>
            <a:pPr marL="457200" lvl="0" indent="-342900" algn="l" rtl="0">
              <a:spcBef>
                <a:spcPts val="0"/>
              </a:spcBef>
              <a:spcAft>
                <a:spcPts val="0"/>
              </a:spcAft>
              <a:buClr>
                <a:schemeClr val="dk1"/>
              </a:buClr>
              <a:buSzPts val="1800"/>
              <a:buFont typeface="Noto Sans Symbols"/>
              <a:buChar char="⮚"/>
            </a:pPr>
            <a:r>
              <a:rPr lang="de-DE" sz="1800">
                <a:solidFill>
                  <a:schemeClr val="dk1"/>
                </a:solidFill>
                <a:latin typeface="Calibri"/>
                <a:ea typeface="Calibri"/>
                <a:cs typeface="Calibri"/>
                <a:sym typeface="Calibri"/>
              </a:rPr>
              <a:t>Search courses: 2nd option browse through</a:t>
            </a:r>
            <a:r>
              <a:rPr lang="de-DE" sz="1800" b="1">
                <a:solidFill>
                  <a:schemeClr val="dk1"/>
                </a:solidFill>
                <a:latin typeface="Calibri"/>
                <a:ea typeface="Calibri"/>
                <a:cs typeface="Calibri"/>
                <a:sym typeface="Calibri"/>
              </a:rPr>
              <a:t> all courses</a:t>
            </a:r>
            <a:endParaRPr sz="1800" b="1" i="0" u="none" strike="noStrike" cap="none">
              <a:solidFill>
                <a:schemeClr val="dk1"/>
              </a:solidFill>
              <a:latin typeface="Calibri"/>
              <a:ea typeface="Calibri"/>
              <a:cs typeface="Calibri"/>
              <a:sym typeface="Calibri"/>
            </a:endParaRPr>
          </a:p>
        </p:txBody>
      </p:sp>
      <p:sp>
        <p:nvSpPr>
          <p:cNvPr id="320" name="Google Shape;320;p31"/>
          <p:cNvSpPr txBox="1"/>
          <p:nvPr/>
        </p:nvSpPr>
        <p:spPr>
          <a:xfrm>
            <a:off x="685800" y="1117600"/>
            <a:ext cx="4800600"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WueStudy 1.0</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321" name="Google Shape;321;p31"/>
          <p:cNvSpPr/>
          <p:nvPr/>
        </p:nvSpPr>
        <p:spPr>
          <a:xfrm>
            <a:off x="421685" y="4821415"/>
            <a:ext cx="3650100" cy="3552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22" name="Google Shape;322;p31"/>
          <p:cNvCxnSpPr/>
          <p:nvPr/>
        </p:nvCxnSpPr>
        <p:spPr>
          <a:xfrm rot="10800000" flipH="1">
            <a:off x="4211488" y="4988375"/>
            <a:ext cx="1135200" cy="21300"/>
          </a:xfrm>
          <a:prstGeom prst="straightConnector1">
            <a:avLst/>
          </a:prstGeom>
          <a:noFill/>
          <a:ln w="9525" cap="flat" cmpd="sng">
            <a:solidFill>
              <a:schemeClr val="dk2"/>
            </a:solidFill>
            <a:prstDash val="solid"/>
            <a:round/>
            <a:headEnd type="none" w="med" len="med"/>
            <a:tailEnd type="triangle" w="med" len="med"/>
          </a:ln>
        </p:spPr>
      </p:cxnSp>
      <p:sp>
        <p:nvSpPr>
          <p:cNvPr id="323" name="Google Shape;323;p31"/>
          <p:cNvSpPr txBox="1"/>
          <p:nvPr/>
        </p:nvSpPr>
        <p:spPr>
          <a:xfrm>
            <a:off x="5486400" y="4629575"/>
            <a:ext cx="3517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1800">
                <a:solidFill>
                  <a:schemeClr val="dk2"/>
                </a:solidFill>
                <a:latin typeface="Calibri"/>
                <a:ea typeface="Calibri"/>
                <a:cs typeface="Calibri"/>
                <a:sym typeface="Calibri"/>
              </a:rPr>
              <a:t>Further offers from faculties and graduate schools</a:t>
            </a:r>
            <a:endParaRPr sz="1800">
              <a:solidFill>
                <a:schemeClr val="dk2"/>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5"/>
          <p:cNvSpPr txBox="1"/>
          <p:nvPr/>
        </p:nvSpPr>
        <p:spPr>
          <a:xfrm>
            <a:off x="711969" y="560330"/>
            <a:ext cx="2107431"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56" name="Google Shape;56;p5"/>
          <p:cNvSpPr txBox="1"/>
          <p:nvPr/>
        </p:nvSpPr>
        <p:spPr>
          <a:xfrm>
            <a:off x="838200" y="1686593"/>
            <a:ext cx="6172200" cy="25860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800"/>
              <a:buFont typeface="Calibri"/>
              <a:buAutoNum type="arabicPeriod"/>
            </a:pPr>
            <a:r>
              <a:rPr lang="de-DE" sz="1800" b="0" i="0" u="none" strike="noStrike" cap="none">
                <a:solidFill>
                  <a:schemeClr val="dk1"/>
                </a:solidFill>
                <a:latin typeface="Calibri"/>
                <a:ea typeface="Calibri"/>
                <a:cs typeface="Calibri"/>
                <a:sym typeface="Calibri"/>
              </a:rPr>
              <a:t>Buddy Programme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de-DE" sz="1800" b="0" i="0" u="none" strike="noStrike" cap="none">
                <a:solidFill>
                  <a:schemeClr val="dk1"/>
                </a:solidFill>
                <a:latin typeface="Calibri"/>
                <a:ea typeface="Calibri"/>
                <a:cs typeface="Calibri"/>
                <a:sym typeface="Calibri"/>
              </a:rPr>
              <a:t>General Information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de-DE" sz="1800" b="0" i="0" u="none" strike="noStrike" cap="none">
                <a:solidFill>
                  <a:schemeClr val="dk1"/>
                </a:solidFill>
                <a:latin typeface="Calibri"/>
                <a:ea typeface="Calibri"/>
                <a:cs typeface="Calibri"/>
                <a:sym typeface="Calibri"/>
              </a:rPr>
              <a:t>Campi of our </a:t>
            </a:r>
            <a:r>
              <a:rPr lang="de-DE" sz="1800">
                <a:solidFill>
                  <a:schemeClr val="dk1"/>
                </a:solidFill>
                <a:latin typeface="Calibri"/>
                <a:ea typeface="Calibri"/>
                <a:cs typeface="Calibri"/>
                <a:sym typeface="Calibri"/>
              </a:rPr>
              <a:t>F</a:t>
            </a:r>
            <a:r>
              <a:rPr lang="de-DE" sz="1800" b="0" i="0" u="none" strike="noStrike" cap="none">
                <a:solidFill>
                  <a:schemeClr val="dk1"/>
                </a:solidFill>
                <a:latin typeface="Calibri"/>
                <a:ea typeface="Calibri"/>
                <a:cs typeface="Calibri"/>
                <a:sym typeface="Calibri"/>
              </a:rPr>
              <a:t>aculty</a:t>
            </a: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a:pPr>
            <a:r>
              <a:rPr lang="de-DE" sz="1800" b="0" i="0" u="none" strike="noStrike" cap="none">
                <a:solidFill>
                  <a:schemeClr val="dk1"/>
                </a:solidFill>
                <a:latin typeface="Calibri"/>
                <a:ea typeface="Calibri"/>
                <a:cs typeface="Calibri"/>
                <a:sym typeface="Calibri"/>
              </a:rPr>
              <a:t>University Platforms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chemeClr val="dk1"/>
                </a:solidFill>
                <a:latin typeface="Calibri"/>
                <a:ea typeface="Calibri"/>
                <a:cs typeface="Calibri"/>
                <a:sym typeface="Calibri"/>
              </a:rPr>
              <a:t>	4.1 WueStudy</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chemeClr val="dk1"/>
                </a:solidFill>
                <a:latin typeface="Calibri"/>
                <a:ea typeface="Calibri"/>
                <a:cs typeface="Calibri"/>
                <a:sym typeface="Calibri"/>
              </a:rPr>
              <a:t>	4.2 WueCampus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chemeClr val="dk1"/>
                </a:solidFill>
                <a:latin typeface="Calibri"/>
                <a:ea typeface="Calibri"/>
                <a:cs typeface="Calibri"/>
                <a:sym typeface="Calibri"/>
              </a:rPr>
              <a:t>5. Registration for exams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de-DE" sz="1800" b="0" i="0" u="none" strike="noStrike" cap="none">
                <a:solidFill>
                  <a:schemeClr val="dk1"/>
                </a:solidFill>
                <a:latin typeface="Calibri"/>
                <a:ea typeface="Calibri"/>
                <a:cs typeface="Calibri"/>
                <a:sym typeface="Calibri"/>
              </a:rPr>
              <a:t>6. Online Library</a:t>
            </a:r>
            <a:r>
              <a:rPr lang="de-DE" sz="1800">
                <a:solidFill>
                  <a:schemeClr val="dk1"/>
                </a:solidFill>
                <a:latin typeface="Calibri"/>
                <a:ea typeface="Calibri"/>
                <a:cs typeface="Calibri"/>
                <a:sym typeface="Calibri"/>
              </a:rPr>
              <a:t>, </a:t>
            </a:r>
            <a:r>
              <a:rPr lang="de-DE" sz="1800" b="0" i="0" u="none" strike="noStrike" cap="none">
                <a:solidFill>
                  <a:schemeClr val="dk1"/>
                </a:solidFill>
                <a:latin typeface="Calibri"/>
                <a:ea typeface="Calibri"/>
                <a:cs typeface="Calibri"/>
                <a:sym typeface="Calibri"/>
              </a:rPr>
              <a:t>VPN client and eduroam (W</a:t>
            </a:r>
            <a:r>
              <a:rPr lang="de-DE" sz="1800">
                <a:solidFill>
                  <a:schemeClr val="dk1"/>
                </a:solidFill>
                <a:latin typeface="Calibri"/>
                <a:ea typeface="Calibri"/>
                <a:cs typeface="Calibri"/>
                <a:sym typeface="Calibri"/>
              </a:rPr>
              <a:t>LAN)</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de-DE" sz="1800" b="0" i="0" u="none" strike="noStrike" cap="none">
                <a:solidFill>
                  <a:schemeClr val="dk1"/>
                </a:solidFill>
                <a:latin typeface="Calibri"/>
                <a:ea typeface="Calibri"/>
                <a:cs typeface="Calibri"/>
                <a:sym typeface="Calibri"/>
              </a:rPr>
              <a:t>7. Get connected – Whatsapp group</a:t>
            </a:r>
            <a:endParaRPr sz="1800" b="0" i="0" u="none" strike="noStrike" cap="none">
              <a:solidFill>
                <a:schemeClr val="dk1"/>
              </a:solidFill>
              <a:latin typeface="Calibri"/>
              <a:ea typeface="Calibri"/>
              <a:cs typeface="Calibri"/>
              <a:sym typeface="Calibri"/>
            </a:endParaRPr>
          </a:p>
        </p:txBody>
      </p:sp>
      <p:sp>
        <p:nvSpPr>
          <p:cNvPr id="57" name="Google Shape;57;p5"/>
          <p:cNvSpPr txBox="1"/>
          <p:nvPr/>
        </p:nvSpPr>
        <p:spPr>
          <a:xfrm>
            <a:off x="685800" y="1117600"/>
            <a:ext cx="2259831"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Today</a:t>
            </a:r>
            <a:r>
              <a:rPr lang="de-DE" sz="2400">
                <a:solidFill>
                  <a:schemeClr val="dk1"/>
                </a:solidFill>
                <a:latin typeface="Calibri"/>
                <a:ea typeface="Calibri"/>
                <a:cs typeface="Calibri"/>
                <a:sym typeface="Calibri"/>
              </a:rPr>
              <a:t>’</a:t>
            </a:r>
            <a:r>
              <a:rPr lang="de-DE" sz="2400" b="0" i="0" u="none" strike="noStrike" cap="none">
                <a:solidFill>
                  <a:schemeClr val="dk1"/>
                </a:solidFill>
                <a:latin typeface="Calibri"/>
                <a:ea typeface="Calibri"/>
                <a:cs typeface="Calibri"/>
                <a:sym typeface="Calibri"/>
              </a:rPr>
              <a:t>s Topics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32"/>
          <p:cNvPicPr preferRelativeResize="0"/>
          <p:nvPr/>
        </p:nvPicPr>
        <p:blipFill rotWithShape="1">
          <a:blip r:embed="rId3">
            <a:alphaModFix/>
          </a:blip>
          <a:srcRect l="1989" t="18971" r="5833" b="5061"/>
          <a:stretch/>
        </p:blipFill>
        <p:spPr>
          <a:xfrm>
            <a:off x="666135" y="2271838"/>
            <a:ext cx="8249265" cy="3824162"/>
          </a:xfrm>
          <a:prstGeom prst="rect">
            <a:avLst/>
          </a:prstGeom>
          <a:noFill/>
          <a:ln>
            <a:noFill/>
          </a:ln>
        </p:spPr>
      </p:pic>
      <p:sp>
        <p:nvSpPr>
          <p:cNvPr id="329" name="Google Shape;329;p32"/>
          <p:cNvSpPr txBox="1"/>
          <p:nvPr/>
        </p:nvSpPr>
        <p:spPr>
          <a:xfrm>
            <a:off x="609600" y="1768009"/>
            <a:ext cx="5791200" cy="369332"/>
          </a:xfrm>
          <a:prstGeom prst="rect">
            <a:avLst/>
          </a:prstGeom>
          <a:noFill/>
          <a:ln>
            <a:noFill/>
          </a:ln>
        </p:spPr>
        <p:txBody>
          <a:bodyPr spcFirstLastPara="1" wrap="square" lIns="91425" tIns="45700" rIns="91425" bIns="45700" anchor="t" anchorCtr="0">
            <a:spAutoFit/>
          </a:bodyPr>
          <a:lstStyle/>
          <a:p>
            <a:pPr marL="457200" lvl="0" indent="-342900" algn="l" rtl="0">
              <a:spcBef>
                <a:spcPts val="0"/>
              </a:spcBef>
              <a:spcAft>
                <a:spcPts val="0"/>
              </a:spcAft>
              <a:buClr>
                <a:schemeClr val="dk1"/>
              </a:buClr>
              <a:buSzPts val="1800"/>
              <a:buFont typeface="Noto Sans Symbols"/>
              <a:buChar char="⮚"/>
            </a:pPr>
            <a:r>
              <a:rPr lang="de-DE" sz="1800">
                <a:solidFill>
                  <a:schemeClr val="dk1"/>
                </a:solidFill>
                <a:latin typeface="Calibri"/>
                <a:ea typeface="Calibri"/>
                <a:cs typeface="Calibri"/>
                <a:sym typeface="Calibri"/>
              </a:rPr>
              <a:t>Search courses: 2nd option browse through</a:t>
            </a:r>
            <a:r>
              <a:rPr lang="de-DE" sz="1800" b="1">
                <a:solidFill>
                  <a:schemeClr val="dk1"/>
                </a:solidFill>
                <a:latin typeface="Calibri"/>
                <a:ea typeface="Calibri"/>
                <a:cs typeface="Calibri"/>
                <a:sym typeface="Calibri"/>
              </a:rPr>
              <a:t> all courses</a:t>
            </a:r>
            <a:endParaRPr sz="1800" b="1" i="0" u="none" strike="noStrike" cap="none">
              <a:solidFill>
                <a:schemeClr val="dk1"/>
              </a:solidFill>
              <a:latin typeface="Calibri"/>
              <a:ea typeface="Calibri"/>
              <a:cs typeface="Calibri"/>
              <a:sym typeface="Calibri"/>
            </a:endParaRPr>
          </a:p>
        </p:txBody>
      </p:sp>
      <p:cxnSp>
        <p:nvCxnSpPr>
          <p:cNvPr id="330" name="Google Shape;330;p32"/>
          <p:cNvCxnSpPr/>
          <p:nvPr/>
        </p:nvCxnSpPr>
        <p:spPr>
          <a:xfrm rot="10800000">
            <a:off x="3581400" y="5726668"/>
            <a:ext cx="762000" cy="0"/>
          </a:xfrm>
          <a:prstGeom prst="straightConnector1">
            <a:avLst/>
          </a:prstGeom>
          <a:noFill/>
          <a:ln w="9525" cap="flat" cmpd="sng">
            <a:solidFill>
              <a:srgbClr val="000066"/>
            </a:solidFill>
            <a:prstDash val="solid"/>
            <a:round/>
            <a:headEnd type="none" w="sm" len="sm"/>
            <a:tailEnd type="triangle" w="med" len="med"/>
          </a:ln>
        </p:spPr>
      </p:cxnSp>
      <p:sp>
        <p:nvSpPr>
          <p:cNvPr id="331" name="Google Shape;331;p32"/>
          <p:cNvSpPr txBox="1"/>
          <p:nvPr/>
        </p:nvSpPr>
        <p:spPr>
          <a:xfrm>
            <a:off x="4419600" y="5498068"/>
            <a:ext cx="37338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000066"/>
                </a:solidFill>
                <a:latin typeface="Calibri"/>
                <a:ea typeface="Calibri"/>
                <a:cs typeface="Calibri"/>
                <a:sym typeface="Calibri"/>
              </a:rPr>
              <a:t>select „English-taught courses“</a:t>
            </a:r>
            <a:endParaRPr sz="1800" b="0" i="0" u="none" strike="noStrike" cap="none">
              <a:solidFill>
                <a:srgbClr val="000066"/>
              </a:solidFill>
              <a:latin typeface="Calibri"/>
              <a:ea typeface="Calibri"/>
              <a:cs typeface="Calibri"/>
              <a:sym typeface="Calibri"/>
            </a:endParaRPr>
          </a:p>
        </p:txBody>
      </p:sp>
      <p:sp>
        <p:nvSpPr>
          <p:cNvPr id="332" name="Google Shape;332;p32"/>
          <p:cNvSpPr/>
          <p:nvPr/>
        </p:nvSpPr>
        <p:spPr>
          <a:xfrm>
            <a:off x="1219200" y="5574268"/>
            <a:ext cx="1752600" cy="26533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3" name="Google Shape;333;p32"/>
          <p:cNvSpPr txBox="1"/>
          <p:nvPr/>
        </p:nvSpPr>
        <p:spPr>
          <a:xfrm>
            <a:off x="685800" y="1117600"/>
            <a:ext cx="4800600"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WueStudy 1.0</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334" name="Google Shape;334;p32"/>
          <p:cNvSpPr/>
          <p:nvPr/>
        </p:nvSpPr>
        <p:spPr>
          <a:xfrm>
            <a:off x="815625" y="5045900"/>
            <a:ext cx="2417400" cy="3693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35" name="Google Shape;335;p32"/>
          <p:cNvCxnSpPr/>
          <p:nvPr/>
        </p:nvCxnSpPr>
        <p:spPr>
          <a:xfrm flipH="1">
            <a:off x="3407213" y="4792075"/>
            <a:ext cx="976800" cy="369300"/>
          </a:xfrm>
          <a:prstGeom prst="straightConnector1">
            <a:avLst/>
          </a:prstGeom>
          <a:noFill/>
          <a:ln w="9525" cap="flat" cmpd="sng">
            <a:solidFill>
              <a:srgbClr val="000066"/>
            </a:solidFill>
            <a:prstDash val="solid"/>
            <a:round/>
            <a:headEnd type="none" w="sm" len="sm"/>
            <a:tailEnd type="triangle" w="med" len="med"/>
          </a:ln>
        </p:spPr>
      </p:cxnSp>
      <p:sp>
        <p:nvSpPr>
          <p:cNvPr id="336" name="Google Shape;336;p32"/>
          <p:cNvSpPr txBox="1"/>
          <p:nvPr/>
        </p:nvSpPr>
        <p:spPr>
          <a:xfrm>
            <a:off x="4558225" y="4422475"/>
            <a:ext cx="4196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800"/>
              <a:buFont typeface="Arial"/>
              <a:buNone/>
            </a:pPr>
            <a:r>
              <a:rPr lang="de-DE" sz="1800">
                <a:solidFill>
                  <a:srgbClr val="000066"/>
                </a:solidFill>
                <a:latin typeface="Calibri"/>
                <a:ea typeface="Calibri"/>
                <a:cs typeface="Calibri"/>
                <a:sym typeface="Calibri"/>
              </a:rPr>
              <a:t>select “Wirtschaftswissenschaftliche Fakultät”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33"/>
          <p:cNvPicPr preferRelativeResize="0"/>
          <p:nvPr/>
        </p:nvPicPr>
        <p:blipFill rotWithShape="1">
          <a:blip r:embed="rId3">
            <a:alphaModFix/>
          </a:blip>
          <a:srcRect l="6281" r="16450"/>
          <a:stretch/>
        </p:blipFill>
        <p:spPr>
          <a:xfrm>
            <a:off x="990600" y="2193826"/>
            <a:ext cx="7507212" cy="3687750"/>
          </a:xfrm>
          <a:prstGeom prst="rect">
            <a:avLst/>
          </a:prstGeom>
          <a:noFill/>
          <a:ln>
            <a:noFill/>
          </a:ln>
        </p:spPr>
      </p:pic>
      <p:sp>
        <p:nvSpPr>
          <p:cNvPr id="342" name="Google Shape;342;p33"/>
          <p:cNvSpPr txBox="1"/>
          <p:nvPr/>
        </p:nvSpPr>
        <p:spPr>
          <a:xfrm>
            <a:off x="609600" y="1768009"/>
            <a:ext cx="5791200" cy="369332"/>
          </a:xfrm>
          <a:prstGeom prst="rect">
            <a:avLst/>
          </a:prstGeom>
          <a:noFill/>
          <a:ln>
            <a:noFill/>
          </a:ln>
        </p:spPr>
        <p:txBody>
          <a:bodyPr spcFirstLastPara="1" wrap="square" lIns="91425" tIns="45700" rIns="91425" bIns="45700" anchor="t" anchorCtr="0">
            <a:spAutoFit/>
          </a:bodyPr>
          <a:lstStyle/>
          <a:p>
            <a:pPr marL="457200" lvl="0" indent="-342900" algn="l" rtl="0">
              <a:spcBef>
                <a:spcPts val="0"/>
              </a:spcBef>
              <a:spcAft>
                <a:spcPts val="0"/>
              </a:spcAft>
              <a:buClr>
                <a:schemeClr val="dk1"/>
              </a:buClr>
              <a:buSzPts val="1800"/>
              <a:buFont typeface="Noto Sans Symbols"/>
              <a:buChar char="⮚"/>
            </a:pPr>
            <a:r>
              <a:rPr lang="de-DE" sz="1800">
                <a:solidFill>
                  <a:schemeClr val="dk1"/>
                </a:solidFill>
                <a:latin typeface="Calibri"/>
                <a:ea typeface="Calibri"/>
                <a:cs typeface="Calibri"/>
                <a:sym typeface="Calibri"/>
              </a:rPr>
              <a:t>Search courses: 2nd option browse through</a:t>
            </a:r>
            <a:r>
              <a:rPr lang="de-DE" sz="1800" b="1">
                <a:solidFill>
                  <a:schemeClr val="dk1"/>
                </a:solidFill>
                <a:latin typeface="Calibri"/>
                <a:ea typeface="Calibri"/>
                <a:cs typeface="Calibri"/>
                <a:sym typeface="Calibri"/>
              </a:rPr>
              <a:t> all courses</a:t>
            </a:r>
            <a:endParaRPr sz="1800" b="1" i="0" u="none" strike="noStrike" cap="none">
              <a:solidFill>
                <a:schemeClr val="dk1"/>
              </a:solidFill>
              <a:latin typeface="Calibri"/>
              <a:ea typeface="Calibri"/>
              <a:cs typeface="Calibri"/>
              <a:sym typeface="Calibri"/>
            </a:endParaRPr>
          </a:p>
        </p:txBody>
      </p:sp>
      <p:cxnSp>
        <p:nvCxnSpPr>
          <p:cNvPr id="343" name="Google Shape;343;p33"/>
          <p:cNvCxnSpPr/>
          <p:nvPr/>
        </p:nvCxnSpPr>
        <p:spPr>
          <a:xfrm flipH="1">
            <a:off x="4717625" y="3915825"/>
            <a:ext cx="1035000" cy="517200"/>
          </a:xfrm>
          <a:prstGeom prst="straightConnector1">
            <a:avLst/>
          </a:prstGeom>
          <a:noFill/>
          <a:ln w="9525" cap="flat" cmpd="sng">
            <a:solidFill>
              <a:srgbClr val="000066"/>
            </a:solidFill>
            <a:prstDash val="solid"/>
            <a:round/>
            <a:headEnd type="none" w="sm" len="sm"/>
            <a:tailEnd type="triangle" w="med" len="med"/>
          </a:ln>
        </p:spPr>
      </p:cxnSp>
      <p:sp>
        <p:nvSpPr>
          <p:cNvPr id="344" name="Google Shape;344;p33"/>
          <p:cNvSpPr txBox="1"/>
          <p:nvPr/>
        </p:nvSpPr>
        <p:spPr>
          <a:xfrm>
            <a:off x="4839100" y="3501900"/>
            <a:ext cx="4038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000066"/>
                </a:solidFill>
                <a:latin typeface="Calibri"/>
                <a:ea typeface="Calibri"/>
                <a:cs typeface="Calibri"/>
                <a:sym typeface="Calibri"/>
              </a:rPr>
              <a:t>Select any course you are interested in</a:t>
            </a:r>
            <a:endParaRPr sz="1800" b="0" i="0" u="none" strike="noStrike" cap="none">
              <a:solidFill>
                <a:srgbClr val="000066"/>
              </a:solidFill>
              <a:latin typeface="Calibri"/>
              <a:ea typeface="Calibri"/>
              <a:cs typeface="Calibri"/>
              <a:sym typeface="Calibri"/>
            </a:endParaRPr>
          </a:p>
        </p:txBody>
      </p:sp>
      <p:sp>
        <p:nvSpPr>
          <p:cNvPr id="345" name="Google Shape;345;p33"/>
          <p:cNvSpPr/>
          <p:nvPr/>
        </p:nvSpPr>
        <p:spPr>
          <a:xfrm>
            <a:off x="1045450" y="4439400"/>
            <a:ext cx="3520500" cy="3303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6" name="Google Shape;346;p33"/>
          <p:cNvSpPr txBox="1"/>
          <p:nvPr/>
        </p:nvSpPr>
        <p:spPr>
          <a:xfrm>
            <a:off x="685800" y="1117600"/>
            <a:ext cx="4800600"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WueStudy 1.0</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34"/>
          <p:cNvPicPr preferRelativeResize="0"/>
          <p:nvPr/>
        </p:nvPicPr>
        <p:blipFill rotWithShape="1">
          <a:blip r:embed="rId3">
            <a:alphaModFix/>
          </a:blip>
          <a:srcRect r="5962"/>
          <a:stretch/>
        </p:blipFill>
        <p:spPr>
          <a:xfrm>
            <a:off x="435925" y="2465538"/>
            <a:ext cx="8708067" cy="2655025"/>
          </a:xfrm>
          <a:prstGeom prst="rect">
            <a:avLst/>
          </a:prstGeom>
          <a:noFill/>
          <a:ln>
            <a:noFill/>
          </a:ln>
        </p:spPr>
      </p:pic>
      <p:sp>
        <p:nvSpPr>
          <p:cNvPr id="352" name="Google Shape;352;p34"/>
          <p:cNvSpPr txBox="1"/>
          <p:nvPr/>
        </p:nvSpPr>
        <p:spPr>
          <a:xfrm>
            <a:off x="609600" y="1768009"/>
            <a:ext cx="5791200" cy="369332"/>
          </a:xfrm>
          <a:prstGeom prst="rect">
            <a:avLst/>
          </a:prstGeom>
          <a:noFill/>
          <a:ln>
            <a:noFill/>
          </a:ln>
        </p:spPr>
        <p:txBody>
          <a:bodyPr spcFirstLastPara="1" wrap="square" lIns="91425" tIns="45700" rIns="91425" bIns="45700" anchor="t" anchorCtr="0">
            <a:spAutoFit/>
          </a:bodyPr>
          <a:lstStyle/>
          <a:p>
            <a:pPr marL="457200" lvl="0" indent="-342900" algn="l" rtl="0">
              <a:spcBef>
                <a:spcPts val="0"/>
              </a:spcBef>
              <a:spcAft>
                <a:spcPts val="0"/>
              </a:spcAft>
              <a:buClr>
                <a:schemeClr val="dk1"/>
              </a:buClr>
              <a:buSzPts val="1800"/>
              <a:buFont typeface="Noto Sans Symbols"/>
              <a:buChar char="⮚"/>
            </a:pPr>
            <a:r>
              <a:rPr lang="de-DE" sz="1800">
                <a:solidFill>
                  <a:schemeClr val="dk1"/>
                </a:solidFill>
                <a:latin typeface="Calibri"/>
                <a:ea typeface="Calibri"/>
                <a:cs typeface="Calibri"/>
                <a:sym typeface="Calibri"/>
              </a:rPr>
              <a:t>Search courses: 2nd option browse through</a:t>
            </a:r>
            <a:r>
              <a:rPr lang="de-DE" sz="1800" b="1">
                <a:solidFill>
                  <a:schemeClr val="dk1"/>
                </a:solidFill>
                <a:latin typeface="Calibri"/>
                <a:ea typeface="Calibri"/>
                <a:cs typeface="Calibri"/>
                <a:sym typeface="Calibri"/>
              </a:rPr>
              <a:t> all courses</a:t>
            </a:r>
            <a:endParaRPr sz="1800" b="1" i="0" u="none" strike="noStrike" cap="none">
              <a:solidFill>
                <a:schemeClr val="dk1"/>
              </a:solidFill>
              <a:latin typeface="Calibri"/>
              <a:ea typeface="Calibri"/>
              <a:cs typeface="Calibri"/>
              <a:sym typeface="Calibri"/>
            </a:endParaRPr>
          </a:p>
        </p:txBody>
      </p:sp>
      <p:sp>
        <p:nvSpPr>
          <p:cNvPr id="353" name="Google Shape;353;p34"/>
          <p:cNvSpPr txBox="1"/>
          <p:nvPr/>
        </p:nvSpPr>
        <p:spPr>
          <a:xfrm>
            <a:off x="685800" y="1117600"/>
            <a:ext cx="4800600"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WueStudy 1.0</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cxnSp>
        <p:nvCxnSpPr>
          <p:cNvPr id="354" name="Google Shape;354;p34"/>
          <p:cNvCxnSpPr/>
          <p:nvPr/>
        </p:nvCxnSpPr>
        <p:spPr>
          <a:xfrm rot="10800000">
            <a:off x="4023300" y="2902550"/>
            <a:ext cx="1097400" cy="0"/>
          </a:xfrm>
          <a:prstGeom prst="straightConnector1">
            <a:avLst/>
          </a:prstGeom>
          <a:noFill/>
          <a:ln w="9525" cap="flat" cmpd="sng">
            <a:solidFill>
              <a:srgbClr val="000066"/>
            </a:solidFill>
            <a:prstDash val="solid"/>
            <a:round/>
            <a:headEnd type="none" w="sm" len="sm"/>
            <a:tailEnd type="triangle" w="med" len="med"/>
          </a:ln>
        </p:spPr>
      </p:cxnSp>
      <p:cxnSp>
        <p:nvCxnSpPr>
          <p:cNvPr id="355" name="Google Shape;355;p34"/>
          <p:cNvCxnSpPr/>
          <p:nvPr/>
        </p:nvCxnSpPr>
        <p:spPr>
          <a:xfrm rot="10800000" flipH="1">
            <a:off x="5580931" y="4956786"/>
            <a:ext cx="992100" cy="474900"/>
          </a:xfrm>
          <a:prstGeom prst="straightConnector1">
            <a:avLst/>
          </a:prstGeom>
          <a:noFill/>
          <a:ln w="9525" cap="flat" cmpd="sng">
            <a:solidFill>
              <a:srgbClr val="000066"/>
            </a:solidFill>
            <a:prstDash val="solid"/>
            <a:round/>
            <a:headEnd type="none" w="sm" len="sm"/>
            <a:tailEnd type="triangle" w="med" len="med"/>
          </a:ln>
        </p:spPr>
      </p:cxnSp>
      <p:sp>
        <p:nvSpPr>
          <p:cNvPr id="356" name="Google Shape;356;p34"/>
          <p:cNvSpPr txBox="1"/>
          <p:nvPr/>
        </p:nvSpPr>
        <p:spPr>
          <a:xfrm>
            <a:off x="4535050" y="5346175"/>
            <a:ext cx="2621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de-DE" sz="1800">
                <a:solidFill>
                  <a:srgbClr val="000066"/>
                </a:solidFill>
                <a:latin typeface="Calibri"/>
                <a:ea typeface="Calibri"/>
                <a:cs typeface="Calibri"/>
                <a:sym typeface="Calibri"/>
              </a:rPr>
              <a:t>registration period</a:t>
            </a:r>
            <a:endParaRPr/>
          </a:p>
        </p:txBody>
      </p:sp>
      <p:sp>
        <p:nvSpPr>
          <p:cNvPr id="357" name="Google Shape;357;p34"/>
          <p:cNvSpPr/>
          <p:nvPr/>
        </p:nvSpPr>
        <p:spPr>
          <a:xfrm>
            <a:off x="6400800" y="4372675"/>
            <a:ext cx="2832300" cy="5841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8" name="Google Shape;358;p34"/>
          <p:cNvSpPr txBox="1"/>
          <p:nvPr/>
        </p:nvSpPr>
        <p:spPr>
          <a:xfrm>
            <a:off x="5361725" y="2540775"/>
            <a:ext cx="3471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800"/>
              <a:buFont typeface="Arial"/>
              <a:buNone/>
            </a:pPr>
            <a:r>
              <a:rPr lang="de-DE" sz="1800">
                <a:solidFill>
                  <a:srgbClr val="000066"/>
                </a:solidFill>
                <a:latin typeface="Calibri"/>
                <a:ea typeface="Calibri"/>
                <a:cs typeface="Calibri"/>
                <a:sym typeface="Calibri"/>
              </a:rPr>
              <a:t>click on the “register” button to register</a:t>
            </a:r>
            <a:endParaRPr/>
          </a:p>
        </p:txBody>
      </p:sp>
      <p:cxnSp>
        <p:nvCxnSpPr>
          <p:cNvPr id="359" name="Google Shape;359;p34"/>
          <p:cNvCxnSpPr/>
          <p:nvPr/>
        </p:nvCxnSpPr>
        <p:spPr>
          <a:xfrm flipH="1">
            <a:off x="2117175" y="2394100"/>
            <a:ext cx="414000" cy="384600"/>
          </a:xfrm>
          <a:prstGeom prst="straightConnector1">
            <a:avLst/>
          </a:prstGeom>
          <a:noFill/>
          <a:ln w="9525" cap="flat" cmpd="sng">
            <a:solidFill>
              <a:srgbClr val="000066"/>
            </a:solidFill>
            <a:prstDash val="solid"/>
            <a:round/>
            <a:headEnd type="none" w="sm" len="sm"/>
            <a:tailEnd type="triangl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35"/>
          <p:cNvPicPr preferRelativeResize="0"/>
          <p:nvPr/>
        </p:nvPicPr>
        <p:blipFill>
          <a:blip r:embed="rId3">
            <a:alphaModFix/>
          </a:blip>
          <a:stretch>
            <a:fillRect/>
          </a:stretch>
        </p:blipFill>
        <p:spPr>
          <a:xfrm>
            <a:off x="313150" y="2626032"/>
            <a:ext cx="9144001" cy="2294885"/>
          </a:xfrm>
          <a:prstGeom prst="rect">
            <a:avLst/>
          </a:prstGeom>
          <a:noFill/>
          <a:ln>
            <a:noFill/>
          </a:ln>
        </p:spPr>
      </p:pic>
      <p:sp>
        <p:nvSpPr>
          <p:cNvPr id="365" name="Google Shape;365;p35"/>
          <p:cNvSpPr txBox="1"/>
          <p:nvPr/>
        </p:nvSpPr>
        <p:spPr>
          <a:xfrm>
            <a:off x="609600" y="1768009"/>
            <a:ext cx="5791200" cy="369300"/>
          </a:xfrm>
          <a:prstGeom prst="rect">
            <a:avLst/>
          </a:prstGeom>
          <a:noFill/>
          <a:ln>
            <a:noFill/>
          </a:ln>
        </p:spPr>
        <p:txBody>
          <a:bodyPr spcFirstLastPara="1" wrap="square" lIns="91425" tIns="45700" rIns="91425" bIns="45700" anchor="t" anchorCtr="0">
            <a:spAutoFit/>
          </a:bodyPr>
          <a:lstStyle/>
          <a:p>
            <a:pPr marL="457200" lvl="0" indent="-342900" algn="l" rtl="0">
              <a:spcBef>
                <a:spcPts val="0"/>
              </a:spcBef>
              <a:spcAft>
                <a:spcPts val="0"/>
              </a:spcAft>
              <a:buClr>
                <a:schemeClr val="dk1"/>
              </a:buClr>
              <a:buSzPts val="1800"/>
              <a:buFont typeface="Noto Sans Symbols"/>
              <a:buChar char="⮚"/>
            </a:pPr>
            <a:r>
              <a:rPr lang="de-DE" sz="1800">
                <a:solidFill>
                  <a:schemeClr val="dk1"/>
                </a:solidFill>
                <a:latin typeface="Calibri"/>
                <a:ea typeface="Calibri"/>
                <a:cs typeface="Calibri"/>
                <a:sym typeface="Calibri"/>
              </a:rPr>
              <a:t>Search courses: 2nd option browse through</a:t>
            </a:r>
            <a:r>
              <a:rPr lang="de-DE" sz="1800" b="1">
                <a:solidFill>
                  <a:schemeClr val="dk1"/>
                </a:solidFill>
                <a:latin typeface="Calibri"/>
                <a:ea typeface="Calibri"/>
                <a:cs typeface="Calibri"/>
                <a:sym typeface="Calibri"/>
              </a:rPr>
              <a:t> all courses</a:t>
            </a:r>
            <a:endParaRPr sz="1800" b="1" i="0" u="none" strike="noStrike" cap="none">
              <a:solidFill>
                <a:schemeClr val="dk1"/>
              </a:solidFill>
              <a:latin typeface="Calibri"/>
              <a:ea typeface="Calibri"/>
              <a:cs typeface="Calibri"/>
              <a:sym typeface="Calibri"/>
            </a:endParaRPr>
          </a:p>
        </p:txBody>
      </p:sp>
      <p:sp>
        <p:nvSpPr>
          <p:cNvPr id="366" name="Google Shape;366;p35"/>
          <p:cNvSpPr txBox="1"/>
          <p:nvPr/>
        </p:nvSpPr>
        <p:spPr>
          <a:xfrm>
            <a:off x="685800" y="1117600"/>
            <a:ext cx="4800600" cy="3303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WueStudy 1.0</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cxnSp>
        <p:nvCxnSpPr>
          <p:cNvPr id="367" name="Google Shape;367;p35"/>
          <p:cNvCxnSpPr/>
          <p:nvPr/>
        </p:nvCxnSpPr>
        <p:spPr>
          <a:xfrm rot="10800000">
            <a:off x="8452750" y="4803313"/>
            <a:ext cx="0" cy="457200"/>
          </a:xfrm>
          <a:prstGeom prst="straightConnector1">
            <a:avLst/>
          </a:prstGeom>
          <a:noFill/>
          <a:ln w="9525" cap="flat" cmpd="sng">
            <a:solidFill>
              <a:srgbClr val="000066"/>
            </a:solidFill>
            <a:prstDash val="solid"/>
            <a:round/>
            <a:headEnd type="none" w="sm" len="sm"/>
            <a:tailEnd type="triangle" w="med" len="med"/>
          </a:ln>
        </p:spPr>
      </p:cxnSp>
      <p:cxnSp>
        <p:nvCxnSpPr>
          <p:cNvPr id="368" name="Google Shape;368;p35"/>
          <p:cNvCxnSpPr/>
          <p:nvPr/>
        </p:nvCxnSpPr>
        <p:spPr>
          <a:xfrm rot="10800000">
            <a:off x="2500000" y="4779588"/>
            <a:ext cx="0" cy="457200"/>
          </a:xfrm>
          <a:prstGeom prst="straightConnector1">
            <a:avLst/>
          </a:prstGeom>
          <a:noFill/>
          <a:ln w="9525" cap="flat" cmpd="sng">
            <a:solidFill>
              <a:srgbClr val="000066"/>
            </a:solidFill>
            <a:prstDash val="solid"/>
            <a:round/>
            <a:headEnd type="none" w="sm" len="sm"/>
            <a:tailEnd type="triangle" w="med" len="med"/>
          </a:ln>
        </p:spPr>
      </p:cxnSp>
      <p:sp>
        <p:nvSpPr>
          <p:cNvPr id="369" name="Google Shape;369;p35"/>
          <p:cNvSpPr/>
          <p:nvPr/>
        </p:nvSpPr>
        <p:spPr>
          <a:xfrm>
            <a:off x="1869700" y="4336113"/>
            <a:ext cx="1260600" cy="3768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0" name="Google Shape;370;p35"/>
          <p:cNvSpPr/>
          <p:nvPr/>
        </p:nvSpPr>
        <p:spPr>
          <a:xfrm>
            <a:off x="3747850" y="4296063"/>
            <a:ext cx="1460400" cy="4569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1" name="Google Shape;371;p35"/>
          <p:cNvSpPr/>
          <p:nvPr/>
        </p:nvSpPr>
        <p:spPr>
          <a:xfrm>
            <a:off x="7687950" y="4303500"/>
            <a:ext cx="1697100" cy="4569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2" name="Google Shape;372;p35"/>
          <p:cNvSpPr txBox="1"/>
          <p:nvPr/>
        </p:nvSpPr>
        <p:spPr>
          <a:xfrm>
            <a:off x="8082702" y="5303450"/>
            <a:ext cx="740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000066"/>
                </a:solidFill>
                <a:latin typeface="Calibri"/>
                <a:ea typeface="Calibri"/>
                <a:cs typeface="Calibri"/>
                <a:sym typeface="Calibri"/>
              </a:rPr>
              <a:t>place</a:t>
            </a:r>
            <a:endParaRPr sz="1800" b="0" i="0" u="none" strike="noStrike" cap="none">
              <a:solidFill>
                <a:srgbClr val="000066"/>
              </a:solidFill>
              <a:latin typeface="Calibri"/>
              <a:ea typeface="Calibri"/>
              <a:cs typeface="Calibri"/>
              <a:sym typeface="Calibri"/>
            </a:endParaRPr>
          </a:p>
        </p:txBody>
      </p:sp>
      <p:sp>
        <p:nvSpPr>
          <p:cNvPr id="373" name="Google Shape;373;p35"/>
          <p:cNvSpPr txBox="1"/>
          <p:nvPr/>
        </p:nvSpPr>
        <p:spPr>
          <a:xfrm>
            <a:off x="3723456" y="5289325"/>
            <a:ext cx="1697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000066"/>
                </a:solidFill>
                <a:latin typeface="Calibri"/>
                <a:ea typeface="Calibri"/>
                <a:cs typeface="Calibri"/>
                <a:sym typeface="Calibri"/>
              </a:rPr>
              <a:t>period/rhythm</a:t>
            </a:r>
            <a:endParaRPr sz="1800" b="0" i="0" u="none" strike="noStrike" cap="none">
              <a:solidFill>
                <a:srgbClr val="000066"/>
              </a:solidFill>
              <a:latin typeface="Calibri"/>
              <a:ea typeface="Calibri"/>
              <a:cs typeface="Calibri"/>
              <a:sym typeface="Calibri"/>
            </a:endParaRPr>
          </a:p>
        </p:txBody>
      </p:sp>
      <p:cxnSp>
        <p:nvCxnSpPr>
          <p:cNvPr id="374" name="Google Shape;374;p35"/>
          <p:cNvCxnSpPr/>
          <p:nvPr/>
        </p:nvCxnSpPr>
        <p:spPr>
          <a:xfrm flipH="1">
            <a:off x="2531325" y="3368782"/>
            <a:ext cx="1413300" cy="376800"/>
          </a:xfrm>
          <a:prstGeom prst="straightConnector1">
            <a:avLst/>
          </a:prstGeom>
          <a:noFill/>
          <a:ln w="9525" cap="flat" cmpd="sng">
            <a:solidFill>
              <a:srgbClr val="000066"/>
            </a:solidFill>
            <a:prstDash val="solid"/>
            <a:round/>
            <a:headEnd type="none" w="sm" len="sm"/>
            <a:tailEnd type="triangle" w="med" len="med"/>
          </a:ln>
        </p:spPr>
      </p:cxnSp>
      <p:sp>
        <p:nvSpPr>
          <p:cNvPr id="375" name="Google Shape;375;p35"/>
          <p:cNvSpPr txBox="1"/>
          <p:nvPr/>
        </p:nvSpPr>
        <p:spPr>
          <a:xfrm>
            <a:off x="2129953" y="5303475"/>
            <a:ext cx="740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000066"/>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p:txBody>
      </p:sp>
      <p:sp>
        <p:nvSpPr>
          <p:cNvPr id="376" name="Google Shape;376;p35"/>
          <p:cNvSpPr txBox="1"/>
          <p:nvPr/>
        </p:nvSpPr>
        <p:spPr>
          <a:xfrm>
            <a:off x="4038575" y="2935570"/>
            <a:ext cx="3505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a:solidFill>
                  <a:srgbClr val="000066"/>
                </a:solidFill>
                <a:latin typeface="Calibri"/>
                <a:ea typeface="Calibri"/>
                <a:cs typeface="Calibri"/>
                <a:sym typeface="Calibri"/>
              </a:rPr>
              <a:t>course </a:t>
            </a:r>
            <a:r>
              <a:rPr lang="de-DE" sz="1800" b="0" i="0" u="none" strike="noStrike" cap="none">
                <a:solidFill>
                  <a:srgbClr val="000066"/>
                </a:solidFill>
                <a:latin typeface="Calibri"/>
                <a:ea typeface="Calibri"/>
                <a:cs typeface="Calibri"/>
                <a:sym typeface="Calibri"/>
              </a:rPr>
              <a:t>language</a:t>
            </a:r>
            <a:endParaRPr sz="1800" b="0" i="0" u="none" strike="noStrike" cap="none">
              <a:solidFill>
                <a:srgbClr val="000066"/>
              </a:solidFill>
              <a:latin typeface="Calibri"/>
              <a:ea typeface="Calibri"/>
              <a:cs typeface="Calibri"/>
              <a:sym typeface="Calibri"/>
            </a:endParaRPr>
          </a:p>
        </p:txBody>
      </p:sp>
      <p:cxnSp>
        <p:nvCxnSpPr>
          <p:cNvPr id="377" name="Google Shape;377;p35"/>
          <p:cNvCxnSpPr/>
          <p:nvPr/>
        </p:nvCxnSpPr>
        <p:spPr>
          <a:xfrm rot="10800000">
            <a:off x="4478050" y="4792538"/>
            <a:ext cx="0" cy="457200"/>
          </a:xfrm>
          <a:prstGeom prst="straightConnector1">
            <a:avLst/>
          </a:prstGeom>
          <a:noFill/>
          <a:ln w="9525" cap="flat" cmpd="sng">
            <a:solidFill>
              <a:srgbClr val="000066"/>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36"/>
          <p:cNvPicPr preferRelativeResize="0"/>
          <p:nvPr/>
        </p:nvPicPr>
        <p:blipFill>
          <a:blip r:embed="rId3">
            <a:alphaModFix/>
          </a:blip>
          <a:stretch>
            <a:fillRect/>
          </a:stretch>
        </p:blipFill>
        <p:spPr>
          <a:xfrm>
            <a:off x="304800" y="2457556"/>
            <a:ext cx="8839200" cy="2218389"/>
          </a:xfrm>
          <a:prstGeom prst="rect">
            <a:avLst/>
          </a:prstGeom>
          <a:noFill/>
          <a:ln>
            <a:noFill/>
          </a:ln>
        </p:spPr>
      </p:pic>
      <p:sp>
        <p:nvSpPr>
          <p:cNvPr id="383" name="Google Shape;383;p36"/>
          <p:cNvSpPr txBox="1"/>
          <p:nvPr/>
        </p:nvSpPr>
        <p:spPr>
          <a:xfrm>
            <a:off x="609600" y="1768009"/>
            <a:ext cx="5791200" cy="36933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de-DE" sz="1800" b="1">
                <a:solidFill>
                  <a:schemeClr val="dk1"/>
                </a:solidFill>
                <a:latin typeface="Calibri"/>
                <a:ea typeface="Calibri"/>
                <a:cs typeface="Calibri"/>
                <a:sym typeface="Calibri"/>
              </a:rPr>
              <a:t>C</a:t>
            </a:r>
            <a:r>
              <a:rPr lang="de-DE" sz="1800" b="1" i="0" u="none" strike="noStrike" cap="none">
                <a:solidFill>
                  <a:schemeClr val="dk1"/>
                </a:solidFill>
                <a:latin typeface="Calibri"/>
                <a:ea typeface="Calibri"/>
                <a:cs typeface="Calibri"/>
                <a:sym typeface="Calibri"/>
              </a:rPr>
              <a:t>reate your schedule</a:t>
            </a:r>
            <a:endParaRPr sz="1800" b="1" i="0" u="none" strike="noStrike" cap="none">
              <a:solidFill>
                <a:schemeClr val="dk1"/>
              </a:solidFill>
              <a:latin typeface="Calibri"/>
              <a:ea typeface="Calibri"/>
              <a:cs typeface="Calibri"/>
              <a:sym typeface="Calibri"/>
            </a:endParaRPr>
          </a:p>
        </p:txBody>
      </p:sp>
      <p:cxnSp>
        <p:nvCxnSpPr>
          <p:cNvPr id="384" name="Google Shape;384;p36"/>
          <p:cNvCxnSpPr/>
          <p:nvPr/>
        </p:nvCxnSpPr>
        <p:spPr>
          <a:xfrm rot="10800000">
            <a:off x="2039095" y="2969307"/>
            <a:ext cx="2779800" cy="6900"/>
          </a:xfrm>
          <a:prstGeom prst="straightConnector1">
            <a:avLst/>
          </a:prstGeom>
          <a:noFill/>
          <a:ln w="28575" cap="flat" cmpd="sng">
            <a:solidFill>
              <a:srgbClr val="000066"/>
            </a:solidFill>
            <a:prstDash val="solid"/>
            <a:round/>
            <a:headEnd type="none" w="sm" len="sm"/>
            <a:tailEnd type="triangle" w="med" len="med"/>
          </a:ln>
        </p:spPr>
      </p:cxnSp>
      <p:sp>
        <p:nvSpPr>
          <p:cNvPr id="385" name="Google Shape;385;p36"/>
          <p:cNvSpPr txBox="1"/>
          <p:nvPr/>
        </p:nvSpPr>
        <p:spPr>
          <a:xfrm>
            <a:off x="5274970" y="2788107"/>
            <a:ext cx="3505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000066"/>
                </a:solidFill>
                <a:latin typeface="Calibri"/>
                <a:ea typeface="Calibri"/>
                <a:cs typeface="Calibri"/>
                <a:sym typeface="Calibri"/>
              </a:rPr>
              <a:t>add to your schedule</a:t>
            </a:r>
            <a:endParaRPr sz="1800" b="0" i="0" u="none" strike="noStrike" cap="none">
              <a:solidFill>
                <a:srgbClr val="000066"/>
              </a:solidFill>
              <a:latin typeface="Calibri"/>
              <a:ea typeface="Calibri"/>
              <a:cs typeface="Calibri"/>
              <a:sym typeface="Calibri"/>
            </a:endParaRPr>
          </a:p>
        </p:txBody>
      </p:sp>
      <p:sp>
        <p:nvSpPr>
          <p:cNvPr id="386" name="Google Shape;386;p36"/>
          <p:cNvSpPr/>
          <p:nvPr/>
        </p:nvSpPr>
        <p:spPr>
          <a:xfrm>
            <a:off x="391750" y="2807600"/>
            <a:ext cx="1260600" cy="3303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7" name="Google Shape;387;p36"/>
          <p:cNvSpPr txBox="1"/>
          <p:nvPr/>
        </p:nvSpPr>
        <p:spPr>
          <a:xfrm>
            <a:off x="685800" y="1117600"/>
            <a:ext cx="4800600"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WueStudy 1.0</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37"/>
          <p:cNvPicPr preferRelativeResize="0"/>
          <p:nvPr/>
        </p:nvPicPr>
        <p:blipFill>
          <a:blip r:embed="rId3">
            <a:alphaModFix/>
          </a:blip>
          <a:stretch>
            <a:fillRect/>
          </a:stretch>
        </p:blipFill>
        <p:spPr>
          <a:xfrm>
            <a:off x="990600" y="2669289"/>
            <a:ext cx="7507210" cy="2952054"/>
          </a:xfrm>
          <a:prstGeom prst="rect">
            <a:avLst/>
          </a:prstGeom>
          <a:noFill/>
          <a:ln>
            <a:noFill/>
          </a:ln>
        </p:spPr>
      </p:pic>
      <p:sp>
        <p:nvSpPr>
          <p:cNvPr id="393" name="Google Shape;393;p37"/>
          <p:cNvSpPr txBox="1"/>
          <p:nvPr/>
        </p:nvSpPr>
        <p:spPr>
          <a:xfrm>
            <a:off x="609600" y="1768009"/>
            <a:ext cx="5791200" cy="36933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de-DE" sz="1800">
                <a:solidFill>
                  <a:schemeClr val="dk1"/>
                </a:solidFill>
                <a:latin typeface="Calibri"/>
                <a:ea typeface="Calibri"/>
                <a:cs typeface="Calibri"/>
                <a:sym typeface="Calibri"/>
              </a:rPr>
              <a:t>C</a:t>
            </a:r>
            <a:r>
              <a:rPr lang="de-DE" sz="1800" b="0" i="0" u="none" strike="noStrike" cap="none">
                <a:solidFill>
                  <a:schemeClr val="dk1"/>
                </a:solidFill>
                <a:latin typeface="Calibri"/>
                <a:ea typeface="Calibri"/>
                <a:cs typeface="Calibri"/>
                <a:sym typeface="Calibri"/>
              </a:rPr>
              <a:t>reate your schedule</a:t>
            </a:r>
            <a:endParaRPr sz="1800" b="1" i="0" u="none" strike="noStrike" cap="none">
              <a:solidFill>
                <a:schemeClr val="dk1"/>
              </a:solidFill>
              <a:latin typeface="Calibri"/>
              <a:ea typeface="Calibri"/>
              <a:cs typeface="Calibri"/>
              <a:sym typeface="Calibri"/>
            </a:endParaRPr>
          </a:p>
        </p:txBody>
      </p:sp>
      <p:cxnSp>
        <p:nvCxnSpPr>
          <p:cNvPr id="394" name="Google Shape;394;p37"/>
          <p:cNvCxnSpPr/>
          <p:nvPr/>
        </p:nvCxnSpPr>
        <p:spPr>
          <a:xfrm rot="10800000">
            <a:off x="3638600" y="2960149"/>
            <a:ext cx="1104900" cy="0"/>
          </a:xfrm>
          <a:prstGeom prst="straightConnector1">
            <a:avLst/>
          </a:prstGeom>
          <a:noFill/>
          <a:ln w="9525" cap="flat" cmpd="sng">
            <a:solidFill>
              <a:srgbClr val="000066"/>
            </a:solidFill>
            <a:prstDash val="solid"/>
            <a:round/>
            <a:headEnd type="none" w="sm" len="sm"/>
            <a:tailEnd type="triangle" w="med" len="med"/>
          </a:ln>
        </p:spPr>
      </p:cxnSp>
      <p:sp>
        <p:nvSpPr>
          <p:cNvPr id="395" name="Google Shape;395;p37"/>
          <p:cNvSpPr txBox="1"/>
          <p:nvPr/>
        </p:nvSpPr>
        <p:spPr>
          <a:xfrm>
            <a:off x="4915656" y="2718583"/>
            <a:ext cx="3505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a:solidFill>
                  <a:srgbClr val="000066"/>
                </a:solidFill>
                <a:latin typeface="Calibri"/>
                <a:ea typeface="Calibri"/>
                <a:cs typeface="Calibri"/>
                <a:sym typeface="Calibri"/>
              </a:rPr>
              <a:t>go into “My studies” and select</a:t>
            </a:r>
            <a:r>
              <a:rPr lang="de-DE" sz="1800" b="0" i="0" u="none" strike="noStrike" cap="none">
                <a:solidFill>
                  <a:srgbClr val="000066"/>
                </a:solidFill>
                <a:latin typeface="Calibri"/>
                <a:ea typeface="Calibri"/>
                <a:cs typeface="Calibri"/>
                <a:sym typeface="Calibri"/>
              </a:rPr>
              <a:t> </a:t>
            </a:r>
            <a:r>
              <a:rPr lang="de-DE" sz="1800">
                <a:solidFill>
                  <a:srgbClr val="000066"/>
                </a:solidFill>
                <a:latin typeface="Calibri"/>
                <a:ea typeface="Calibri"/>
                <a:cs typeface="Calibri"/>
                <a:sym typeface="Calibri"/>
              </a:rPr>
              <a:t>“</a:t>
            </a:r>
            <a:r>
              <a:rPr lang="de-DE" sz="1800" b="0" i="0" u="none" strike="noStrike" cap="none">
                <a:solidFill>
                  <a:srgbClr val="000066"/>
                </a:solidFill>
                <a:latin typeface="Calibri"/>
                <a:ea typeface="Calibri"/>
                <a:cs typeface="Calibri"/>
                <a:sym typeface="Calibri"/>
              </a:rPr>
              <a:t>schedule</a:t>
            </a:r>
            <a:r>
              <a:rPr lang="de-DE" sz="1800">
                <a:solidFill>
                  <a:srgbClr val="000066"/>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396" name="Google Shape;396;p37"/>
          <p:cNvSpPr/>
          <p:nvPr/>
        </p:nvSpPr>
        <p:spPr>
          <a:xfrm>
            <a:off x="2030598" y="2845850"/>
            <a:ext cx="1260600" cy="2286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7" name="Google Shape;397;p37"/>
          <p:cNvSpPr txBox="1"/>
          <p:nvPr/>
        </p:nvSpPr>
        <p:spPr>
          <a:xfrm>
            <a:off x="685800" y="1117600"/>
            <a:ext cx="4800600"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WueStudy 1.0</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38"/>
          <p:cNvPicPr preferRelativeResize="0"/>
          <p:nvPr/>
        </p:nvPicPr>
        <p:blipFill rotWithShape="1">
          <a:blip r:embed="rId3">
            <a:alphaModFix/>
          </a:blip>
          <a:srcRect t="1009" b="1009"/>
          <a:stretch/>
        </p:blipFill>
        <p:spPr>
          <a:xfrm>
            <a:off x="990600" y="2286000"/>
            <a:ext cx="7507212" cy="3718633"/>
          </a:xfrm>
          <a:prstGeom prst="rect">
            <a:avLst/>
          </a:prstGeom>
          <a:noFill/>
          <a:ln>
            <a:noFill/>
          </a:ln>
        </p:spPr>
      </p:pic>
      <p:sp>
        <p:nvSpPr>
          <p:cNvPr id="403" name="Google Shape;403;p38"/>
          <p:cNvSpPr txBox="1"/>
          <p:nvPr/>
        </p:nvSpPr>
        <p:spPr>
          <a:xfrm>
            <a:off x="609600" y="1768009"/>
            <a:ext cx="5791200" cy="3693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de-DE" sz="1800">
                <a:solidFill>
                  <a:schemeClr val="dk1"/>
                </a:solidFill>
                <a:latin typeface="Calibri"/>
                <a:ea typeface="Calibri"/>
                <a:cs typeface="Calibri"/>
                <a:sym typeface="Calibri"/>
              </a:rPr>
              <a:t>C</a:t>
            </a:r>
            <a:r>
              <a:rPr lang="de-DE" sz="1800" b="0" i="0" u="none" strike="noStrike" cap="none">
                <a:solidFill>
                  <a:schemeClr val="dk1"/>
                </a:solidFill>
                <a:latin typeface="Calibri"/>
                <a:ea typeface="Calibri"/>
                <a:cs typeface="Calibri"/>
                <a:sym typeface="Calibri"/>
              </a:rPr>
              <a:t>reate your schedule</a:t>
            </a:r>
            <a:endParaRPr sz="1800" b="1" i="0" u="none" strike="noStrike" cap="none">
              <a:solidFill>
                <a:schemeClr val="dk1"/>
              </a:solidFill>
              <a:latin typeface="Calibri"/>
              <a:ea typeface="Calibri"/>
              <a:cs typeface="Calibri"/>
              <a:sym typeface="Calibri"/>
            </a:endParaRPr>
          </a:p>
        </p:txBody>
      </p:sp>
      <p:cxnSp>
        <p:nvCxnSpPr>
          <p:cNvPr id="404" name="Google Shape;404;p38"/>
          <p:cNvCxnSpPr/>
          <p:nvPr/>
        </p:nvCxnSpPr>
        <p:spPr>
          <a:xfrm flipH="1">
            <a:off x="3038875" y="4044700"/>
            <a:ext cx="1810500" cy="15600"/>
          </a:xfrm>
          <a:prstGeom prst="straightConnector1">
            <a:avLst/>
          </a:prstGeom>
          <a:noFill/>
          <a:ln w="9525" cap="flat" cmpd="sng">
            <a:solidFill>
              <a:srgbClr val="000066"/>
            </a:solidFill>
            <a:prstDash val="solid"/>
            <a:round/>
            <a:headEnd type="none" w="sm" len="sm"/>
            <a:tailEnd type="triangle" w="med" len="med"/>
          </a:ln>
        </p:spPr>
      </p:cxnSp>
      <p:sp>
        <p:nvSpPr>
          <p:cNvPr id="405" name="Google Shape;405;p38"/>
          <p:cNvSpPr txBox="1"/>
          <p:nvPr/>
        </p:nvSpPr>
        <p:spPr>
          <a:xfrm>
            <a:off x="5099281" y="3751371"/>
            <a:ext cx="3505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a:solidFill>
                  <a:srgbClr val="000066"/>
                </a:solidFill>
                <a:latin typeface="Calibri"/>
                <a:ea typeface="Calibri"/>
                <a:cs typeface="Calibri"/>
                <a:sym typeface="Calibri"/>
              </a:rPr>
              <a:t>or select “</a:t>
            </a:r>
            <a:r>
              <a:rPr lang="de-DE" sz="1800" b="0" i="0" u="none" strike="noStrike" cap="none">
                <a:solidFill>
                  <a:srgbClr val="000066"/>
                </a:solidFill>
                <a:latin typeface="Calibri"/>
                <a:ea typeface="Calibri"/>
                <a:cs typeface="Calibri"/>
                <a:sym typeface="Calibri"/>
              </a:rPr>
              <a:t>schedule</a:t>
            </a:r>
            <a:r>
              <a:rPr lang="de-DE" sz="1800">
                <a:solidFill>
                  <a:srgbClr val="000066"/>
                </a:solidFill>
                <a:latin typeface="Calibri"/>
                <a:ea typeface="Calibri"/>
                <a:cs typeface="Calibri"/>
                <a:sym typeface="Calibri"/>
              </a:rPr>
              <a:t>” in the homepage</a:t>
            </a:r>
            <a:endParaRPr sz="1400" b="0" i="0" u="none" strike="noStrike" cap="none">
              <a:solidFill>
                <a:srgbClr val="000000"/>
              </a:solidFill>
              <a:latin typeface="Arial"/>
              <a:ea typeface="Arial"/>
              <a:cs typeface="Arial"/>
              <a:sym typeface="Arial"/>
            </a:endParaRPr>
          </a:p>
        </p:txBody>
      </p:sp>
      <p:sp>
        <p:nvSpPr>
          <p:cNvPr id="406" name="Google Shape;406;p38"/>
          <p:cNvSpPr/>
          <p:nvPr/>
        </p:nvSpPr>
        <p:spPr>
          <a:xfrm>
            <a:off x="872900" y="3755125"/>
            <a:ext cx="1827600" cy="6390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7" name="Google Shape;407;p38"/>
          <p:cNvSpPr txBox="1"/>
          <p:nvPr/>
        </p:nvSpPr>
        <p:spPr>
          <a:xfrm>
            <a:off x="685800" y="1117600"/>
            <a:ext cx="4800600" cy="3303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WueStudy 1.0</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408" name="Google Shape;408;p38"/>
          <p:cNvSpPr/>
          <p:nvPr/>
        </p:nvSpPr>
        <p:spPr>
          <a:xfrm>
            <a:off x="990600" y="2903225"/>
            <a:ext cx="3733800" cy="5079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Google Shape;413;p39"/>
          <p:cNvPicPr preferRelativeResize="0"/>
          <p:nvPr/>
        </p:nvPicPr>
        <p:blipFill>
          <a:blip r:embed="rId3">
            <a:alphaModFix/>
          </a:blip>
          <a:stretch>
            <a:fillRect/>
          </a:stretch>
        </p:blipFill>
        <p:spPr>
          <a:xfrm>
            <a:off x="338225" y="2218350"/>
            <a:ext cx="8805775" cy="3596850"/>
          </a:xfrm>
          <a:prstGeom prst="rect">
            <a:avLst/>
          </a:prstGeom>
          <a:noFill/>
          <a:ln>
            <a:noFill/>
          </a:ln>
        </p:spPr>
      </p:pic>
      <p:sp>
        <p:nvSpPr>
          <p:cNvPr id="414" name="Google Shape;414;p39"/>
          <p:cNvSpPr txBox="1"/>
          <p:nvPr/>
        </p:nvSpPr>
        <p:spPr>
          <a:xfrm>
            <a:off x="609600" y="1768009"/>
            <a:ext cx="5791200" cy="36933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de-DE" sz="1800">
                <a:solidFill>
                  <a:schemeClr val="dk1"/>
                </a:solidFill>
                <a:latin typeface="Calibri"/>
                <a:ea typeface="Calibri"/>
                <a:cs typeface="Calibri"/>
                <a:sym typeface="Calibri"/>
              </a:rPr>
              <a:t>C</a:t>
            </a:r>
            <a:r>
              <a:rPr lang="de-DE" sz="1800" b="0" i="0" u="none" strike="noStrike" cap="none">
                <a:solidFill>
                  <a:schemeClr val="dk1"/>
                </a:solidFill>
                <a:latin typeface="Calibri"/>
                <a:ea typeface="Calibri"/>
                <a:cs typeface="Calibri"/>
                <a:sym typeface="Calibri"/>
              </a:rPr>
              <a:t>reate your schedule</a:t>
            </a:r>
            <a:endParaRPr sz="1800" b="1" i="0" u="none" strike="noStrike" cap="none">
              <a:solidFill>
                <a:schemeClr val="dk1"/>
              </a:solidFill>
              <a:latin typeface="Calibri"/>
              <a:ea typeface="Calibri"/>
              <a:cs typeface="Calibri"/>
              <a:sym typeface="Calibri"/>
            </a:endParaRPr>
          </a:p>
        </p:txBody>
      </p:sp>
      <p:cxnSp>
        <p:nvCxnSpPr>
          <p:cNvPr id="415" name="Google Shape;415;p39"/>
          <p:cNvCxnSpPr/>
          <p:nvPr/>
        </p:nvCxnSpPr>
        <p:spPr>
          <a:xfrm rot="10800000" flipH="1">
            <a:off x="2310525" y="2602775"/>
            <a:ext cx="852300" cy="900"/>
          </a:xfrm>
          <a:prstGeom prst="straightConnector1">
            <a:avLst/>
          </a:prstGeom>
          <a:noFill/>
          <a:ln w="9525" cap="flat" cmpd="sng">
            <a:solidFill>
              <a:srgbClr val="000066"/>
            </a:solidFill>
            <a:prstDash val="solid"/>
            <a:round/>
            <a:headEnd type="none" w="sm" len="sm"/>
            <a:tailEnd type="triangle" w="med" len="med"/>
          </a:ln>
        </p:spPr>
      </p:cxnSp>
      <p:sp>
        <p:nvSpPr>
          <p:cNvPr id="416" name="Google Shape;416;p39"/>
          <p:cNvSpPr/>
          <p:nvPr/>
        </p:nvSpPr>
        <p:spPr>
          <a:xfrm>
            <a:off x="5486400" y="4766750"/>
            <a:ext cx="1845600" cy="8136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7" name="Google Shape;417;p39"/>
          <p:cNvSpPr txBox="1"/>
          <p:nvPr/>
        </p:nvSpPr>
        <p:spPr>
          <a:xfrm>
            <a:off x="685800" y="1117600"/>
            <a:ext cx="4800600"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WueStudy 1.0</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418" name="Google Shape;418;p39"/>
          <p:cNvSpPr/>
          <p:nvPr/>
        </p:nvSpPr>
        <p:spPr>
          <a:xfrm>
            <a:off x="3162825" y="2379274"/>
            <a:ext cx="1992600" cy="4479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9" name="Google Shape;419;p39"/>
          <p:cNvSpPr/>
          <p:nvPr/>
        </p:nvSpPr>
        <p:spPr>
          <a:xfrm>
            <a:off x="5579275" y="2224816"/>
            <a:ext cx="1132200" cy="3303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420" name="Google Shape;420;p39"/>
          <p:cNvCxnSpPr/>
          <p:nvPr/>
        </p:nvCxnSpPr>
        <p:spPr>
          <a:xfrm rot="10800000">
            <a:off x="6711475" y="2642588"/>
            <a:ext cx="726900" cy="447900"/>
          </a:xfrm>
          <a:prstGeom prst="straightConnector1">
            <a:avLst/>
          </a:prstGeom>
          <a:noFill/>
          <a:ln w="9525" cap="flat" cmpd="sng">
            <a:solidFill>
              <a:srgbClr val="000066"/>
            </a:solidFill>
            <a:prstDash val="solid"/>
            <a:round/>
            <a:headEnd type="none" w="sm" len="sm"/>
            <a:tailEnd type="triangle" w="med" len="med"/>
          </a:ln>
        </p:spPr>
      </p:cxnSp>
      <p:sp>
        <p:nvSpPr>
          <p:cNvPr id="421" name="Google Shape;421;p39"/>
          <p:cNvSpPr txBox="1"/>
          <p:nvPr/>
        </p:nvSpPr>
        <p:spPr>
          <a:xfrm>
            <a:off x="6882325" y="3059550"/>
            <a:ext cx="22371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1800">
                <a:solidFill>
                  <a:schemeClr val="dk2"/>
                </a:solidFill>
                <a:latin typeface="Calibri"/>
                <a:ea typeface="Calibri"/>
                <a:cs typeface="Calibri"/>
                <a:sym typeface="Calibri"/>
              </a:rPr>
              <a:t>download your schedule as a pdf document</a:t>
            </a:r>
            <a:endParaRPr sz="1800">
              <a:solidFill>
                <a:schemeClr val="dk2"/>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p40"/>
          <p:cNvPicPr preferRelativeResize="0"/>
          <p:nvPr/>
        </p:nvPicPr>
        <p:blipFill>
          <a:blip r:embed="rId3">
            <a:alphaModFix/>
          </a:blip>
          <a:stretch>
            <a:fillRect/>
          </a:stretch>
        </p:blipFill>
        <p:spPr>
          <a:xfrm>
            <a:off x="304800" y="2375467"/>
            <a:ext cx="8839199" cy="2475166"/>
          </a:xfrm>
          <a:prstGeom prst="rect">
            <a:avLst/>
          </a:prstGeom>
          <a:noFill/>
          <a:ln>
            <a:noFill/>
          </a:ln>
        </p:spPr>
      </p:pic>
      <p:sp>
        <p:nvSpPr>
          <p:cNvPr id="427" name="Google Shape;427;p40"/>
          <p:cNvSpPr txBox="1"/>
          <p:nvPr/>
        </p:nvSpPr>
        <p:spPr>
          <a:xfrm>
            <a:off x="609600" y="1768009"/>
            <a:ext cx="5791200" cy="36933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de-DE" sz="1800" b="1">
                <a:solidFill>
                  <a:schemeClr val="dk1"/>
                </a:solidFill>
                <a:latin typeface="Calibri"/>
                <a:ea typeface="Calibri"/>
                <a:cs typeface="Calibri"/>
                <a:sym typeface="Calibri"/>
              </a:rPr>
              <a:t>How to register for a course</a:t>
            </a:r>
            <a:endParaRPr sz="1800" b="1" i="0" u="none" strike="noStrike" cap="none">
              <a:solidFill>
                <a:schemeClr val="dk1"/>
              </a:solidFill>
              <a:latin typeface="Calibri"/>
              <a:ea typeface="Calibri"/>
              <a:cs typeface="Calibri"/>
              <a:sym typeface="Calibri"/>
            </a:endParaRPr>
          </a:p>
        </p:txBody>
      </p:sp>
      <p:cxnSp>
        <p:nvCxnSpPr>
          <p:cNvPr id="428" name="Google Shape;428;p40"/>
          <p:cNvCxnSpPr/>
          <p:nvPr/>
        </p:nvCxnSpPr>
        <p:spPr>
          <a:xfrm rot="10800000">
            <a:off x="4061500" y="2813950"/>
            <a:ext cx="1190700" cy="0"/>
          </a:xfrm>
          <a:prstGeom prst="straightConnector1">
            <a:avLst/>
          </a:prstGeom>
          <a:noFill/>
          <a:ln w="9525" cap="flat" cmpd="sng">
            <a:solidFill>
              <a:srgbClr val="000066"/>
            </a:solidFill>
            <a:prstDash val="solid"/>
            <a:round/>
            <a:headEnd type="none" w="sm" len="sm"/>
            <a:tailEnd type="triangle" w="med" len="med"/>
          </a:ln>
        </p:spPr>
      </p:cxnSp>
      <p:sp>
        <p:nvSpPr>
          <p:cNvPr id="429" name="Google Shape;429;p40"/>
          <p:cNvSpPr txBox="1"/>
          <p:nvPr/>
        </p:nvSpPr>
        <p:spPr>
          <a:xfrm>
            <a:off x="5486400" y="2457544"/>
            <a:ext cx="3390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a:solidFill>
                  <a:srgbClr val="000066"/>
                </a:solidFill>
                <a:latin typeface="Calibri"/>
                <a:ea typeface="Calibri"/>
                <a:cs typeface="Calibri"/>
                <a:sym typeface="Calibri"/>
              </a:rPr>
              <a:t>click on the “Register” button</a:t>
            </a:r>
            <a:r>
              <a:rPr lang="de-DE" sz="1800" b="0" i="0" u="none" strike="noStrike" cap="none">
                <a:solidFill>
                  <a:srgbClr val="000066"/>
                </a:solidFill>
                <a:latin typeface="Calibri"/>
                <a:ea typeface="Calibri"/>
                <a:cs typeface="Calibri"/>
                <a:sym typeface="Calibri"/>
              </a:rPr>
              <a:t> to register for the course </a:t>
            </a:r>
            <a:endParaRPr sz="1400" b="0" i="0" u="none" strike="noStrike" cap="none">
              <a:solidFill>
                <a:srgbClr val="000000"/>
              </a:solidFill>
              <a:latin typeface="Arial"/>
              <a:ea typeface="Arial"/>
              <a:cs typeface="Arial"/>
              <a:sym typeface="Arial"/>
            </a:endParaRPr>
          </a:p>
        </p:txBody>
      </p:sp>
      <p:sp>
        <p:nvSpPr>
          <p:cNvPr id="430" name="Google Shape;430;p40"/>
          <p:cNvSpPr/>
          <p:nvPr/>
        </p:nvSpPr>
        <p:spPr>
          <a:xfrm>
            <a:off x="2647950" y="2457542"/>
            <a:ext cx="876300" cy="7128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1" name="Google Shape;431;p40"/>
          <p:cNvSpPr txBox="1"/>
          <p:nvPr/>
        </p:nvSpPr>
        <p:spPr>
          <a:xfrm>
            <a:off x="685800" y="1117600"/>
            <a:ext cx="4800600"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WueStudy 1.0</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p41"/>
          <p:cNvPicPr preferRelativeResize="0"/>
          <p:nvPr/>
        </p:nvPicPr>
        <p:blipFill rotWithShape="1">
          <a:blip r:embed="rId3">
            <a:alphaModFix/>
          </a:blip>
          <a:srcRect t="4404" b="4404"/>
          <a:stretch/>
        </p:blipFill>
        <p:spPr>
          <a:xfrm>
            <a:off x="990599" y="2254121"/>
            <a:ext cx="7507212" cy="3460878"/>
          </a:xfrm>
          <a:prstGeom prst="rect">
            <a:avLst/>
          </a:prstGeom>
          <a:noFill/>
          <a:ln>
            <a:noFill/>
          </a:ln>
        </p:spPr>
      </p:pic>
      <p:sp>
        <p:nvSpPr>
          <p:cNvPr id="437" name="Google Shape;437;p41"/>
          <p:cNvSpPr txBox="1"/>
          <p:nvPr/>
        </p:nvSpPr>
        <p:spPr>
          <a:xfrm>
            <a:off x="609600" y="1768000"/>
            <a:ext cx="7676400" cy="6465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de-DE" sz="1800" b="1">
                <a:solidFill>
                  <a:schemeClr val="dk1"/>
                </a:solidFill>
                <a:latin typeface="Calibri"/>
                <a:ea typeface="Calibri"/>
                <a:cs typeface="Calibri"/>
                <a:sym typeface="Calibri"/>
              </a:rPr>
              <a:t>C</a:t>
            </a:r>
            <a:r>
              <a:rPr lang="de-DE" sz="1800" b="1" i="0" u="none" strike="noStrike" cap="none">
                <a:solidFill>
                  <a:schemeClr val="dk1"/>
                </a:solidFill>
                <a:latin typeface="Calibri"/>
                <a:ea typeface="Calibri"/>
                <a:cs typeface="Calibri"/>
                <a:sym typeface="Calibri"/>
              </a:rPr>
              <a:t>heck if </a:t>
            </a:r>
            <a:r>
              <a:rPr lang="de-DE" sz="1800" b="1">
                <a:solidFill>
                  <a:schemeClr val="dk1"/>
                </a:solidFill>
                <a:latin typeface="Calibri"/>
                <a:ea typeface="Calibri"/>
                <a:cs typeface="Calibri"/>
                <a:sym typeface="Calibri"/>
              </a:rPr>
              <a:t>you have registered successfully and if you have been admitted to the course</a:t>
            </a:r>
            <a:endParaRPr sz="1800" b="1" i="0" u="none" strike="noStrike" cap="none">
              <a:solidFill>
                <a:schemeClr val="dk1"/>
              </a:solidFill>
              <a:latin typeface="Calibri"/>
              <a:ea typeface="Calibri"/>
              <a:cs typeface="Calibri"/>
              <a:sym typeface="Calibri"/>
            </a:endParaRPr>
          </a:p>
        </p:txBody>
      </p:sp>
      <p:cxnSp>
        <p:nvCxnSpPr>
          <p:cNvPr id="438" name="Google Shape;438;p41"/>
          <p:cNvCxnSpPr/>
          <p:nvPr/>
        </p:nvCxnSpPr>
        <p:spPr>
          <a:xfrm rot="10800000">
            <a:off x="3142500" y="4821925"/>
            <a:ext cx="2286000" cy="0"/>
          </a:xfrm>
          <a:prstGeom prst="straightConnector1">
            <a:avLst/>
          </a:prstGeom>
          <a:noFill/>
          <a:ln w="9525" cap="flat" cmpd="sng">
            <a:solidFill>
              <a:srgbClr val="000066"/>
            </a:solidFill>
            <a:prstDash val="solid"/>
            <a:round/>
            <a:headEnd type="none" w="sm" len="sm"/>
            <a:tailEnd type="triangle" w="med" len="med"/>
          </a:ln>
        </p:spPr>
      </p:cxnSp>
      <p:sp>
        <p:nvSpPr>
          <p:cNvPr id="439" name="Google Shape;439;p41"/>
          <p:cNvSpPr/>
          <p:nvPr/>
        </p:nvSpPr>
        <p:spPr>
          <a:xfrm>
            <a:off x="826000" y="4572000"/>
            <a:ext cx="1996500" cy="4725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0" name="Google Shape;440;p41"/>
          <p:cNvSpPr txBox="1"/>
          <p:nvPr/>
        </p:nvSpPr>
        <p:spPr>
          <a:xfrm>
            <a:off x="685800" y="1117600"/>
            <a:ext cx="4800600" cy="3303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WueStudy 1.0</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441" name="Google Shape;441;p41"/>
          <p:cNvSpPr/>
          <p:nvPr/>
        </p:nvSpPr>
        <p:spPr>
          <a:xfrm>
            <a:off x="990600" y="2734000"/>
            <a:ext cx="3733800" cy="4725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2" name="Google Shape;442;p41"/>
          <p:cNvSpPr txBox="1"/>
          <p:nvPr/>
        </p:nvSpPr>
        <p:spPr>
          <a:xfrm>
            <a:off x="5428500" y="4452475"/>
            <a:ext cx="3000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1800">
                <a:solidFill>
                  <a:srgbClr val="000066"/>
                </a:solidFill>
                <a:latin typeface="Calibri"/>
                <a:ea typeface="Calibri"/>
                <a:cs typeface="Calibri"/>
                <a:sym typeface="Calibri"/>
              </a:rPr>
              <a:t>select “My courses and assessments”</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6"/>
          <p:cNvSpPr txBox="1"/>
          <p:nvPr/>
        </p:nvSpPr>
        <p:spPr>
          <a:xfrm>
            <a:off x="1010673" y="552710"/>
            <a:ext cx="5793197"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63" name="Google Shape;63;p6"/>
          <p:cNvSpPr txBox="1"/>
          <p:nvPr/>
        </p:nvSpPr>
        <p:spPr>
          <a:xfrm>
            <a:off x="911235" y="1708867"/>
            <a:ext cx="6781800" cy="480131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Implementation: April 2018</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Goals: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de-DE" sz="1800" b="0" i="0" u="none" strike="noStrike" cap="none">
                <a:solidFill>
                  <a:schemeClr val="dk1"/>
                </a:solidFill>
                <a:latin typeface="Calibri"/>
                <a:ea typeface="Calibri"/>
                <a:cs typeface="Calibri"/>
                <a:sym typeface="Calibri"/>
              </a:rPr>
              <a:t>Connect exchange students with German students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de-DE" sz="1800" b="0" i="0" u="none" strike="noStrike" cap="none">
                <a:solidFill>
                  <a:schemeClr val="dk1"/>
                </a:solidFill>
                <a:latin typeface="Calibri"/>
                <a:ea typeface="Calibri"/>
                <a:cs typeface="Calibri"/>
                <a:sym typeface="Calibri"/>
              </a:rPr>
              <a:t>Quick orientation</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de-DE" sz="1800" b="0" i="0" u="none" strike="noStrike" cap="none">
                <a:solidFill>
                  <a:schemeClr val="dk1"/>
                </a:solidFill>
                <a:latin typeface="Calibri"/>
                <a:ea typeface="Calibri"/>
                <a:cs typeface="Calibri"/>
                <a:sym typeface="Calibri"/>
              </a:rPr>
              <a:t>Answer your questions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de-DE" sz="1800" b="0" i="0" u="none" strike="noStrike" cap="none">
                <a:solidFill>
                  <a:schemeClr val="dk1"/>
                </a:solidFill>
                <a:latin typeface="Calibri"/>
                <a:ea typeface="Calibri"/>
                <a:cs typeface="Calibri"/>
                <a:sym typeface="Calibri"/>
              </a:rPr>
              <a:t>Assistance in finding your courses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de-DE" sz="1800" b="0" i="0" u="none" strike="noStrike" cap="none">
                <a:solidFill>
                  <a:schemeClr val="dk1"/>
                </a:solidFill>
                <a:latin typeface="Calibri"/>
                <a:ea typeface="Calibri"/>
                <a:cs typeface="Calibri"/>
                <a:sym typeface="Calibri"/>
              </a:rPr>
              <a:t>Tandem partner</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de-DE" sz="1800" b="0" i="0" u="none" strike="noStrike" cap="none">
                <a:solidFill>
                  <a:schemeClr val="dk1"/>
                </a:solidFill>
                <a:latin typeface="Calibri"/>
                <a:ea typeface="Calibri"/>
                <a:cs typeface="Calibri"/>
                <a:sym typeface="Calibri"/>
              </a:rPr>
              <a:t>Having a lot of fun</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742950" marR="0" lvl="1" indent="-17145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742950" marR="0" lvl="1" indent="-17145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64" name="Google Shape;64;p6"/>
          <p:cNvPicPr preferRelativeResize="0"/>
          <p:nvPr/>
        </p:nvPicPr>
        <p:blipFill rotWithShape="1">
          <a:blip r:embed="rId3">
            <a:alphaModFix/>
          </a:blip>
          <a:srcRect/>
          <a:stretch/>
        </p:blipFill>
        <p:spPr>
          <a:xfrm>
            <a:off x="3429000" y="4526774"/>
            <a:ext cx="2498701" cy="1874026"/>
          </a:xfrm>
          <a:prstGeom prst="rect">
            <a:avLst/>
          </a:prstGeom>
          <a:noFill/>
          <a:ln>
            <a:noFill/>
          </a:ln>
        </p:spPr>
      </p:pic>
      <p:pic>
        <p:nvPicPr>
          <p:cNvPr id="65" name="Google Shape;65;p6"/>
          <p:cNvPicPr preferRelativeResize="0"/>
          <p:nvPr/>
        </p:nvPicPr>
        <p:blipFill rotWithShape="1">
          <a:blip r:embed="rId4">
            <a:alphaModFix/>
          </a:blip>
          <a:srcRect/>
          <a:stretch/>
        </p:blipFill>
        <p:spPr>
          <a:xfrm>
            <a:off x="854100" y="4526773"/>
            <a:ext cx="2498700" cy="1874025"/>
          </a:xfrm>
          <a:prstGeom prst="rect">
            <a:avLst/>
          </a:prstGeom>
          <a:noFill/>
          <a:ln>
            <a:noFill/>
          </a:ln>
        </p:spPr>
      </p:pic>
      <p:sp>
        <p:nvSpPr>
          <p:cNvPr id="66" name="Google Shape;66;p6"/>
          <p:cNvSpPr txBox="1"/>
          <p:nvPr/>
        </p:nvSpPr>
        <p:spPr>
          <a:xfrm>
            <a:off x="685800" y="1117600"/>
            <a:ext cx="3886200"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1. Buddy Programme</a:t>
            </a:r>
            <a:endParaRPr sz="2400" b="0" i="0" u="none" strike="noStrike" cap="none">
              <a:solidFill>
                <a:schemeClr val="dk1"/>
              </a:solidFill>
              <a:latin typeface="Calibri"/>
              <a:ea typeface="Calibri"/>
              <a:cs typeface="Calibri"/>
              <a:sym typeface="Calibri"/>
            </a:endParaRPr>
          </a:p>
        </p:txBody>
      </p:sp>
      <p:pic>
        <p:nvPicPr>
          <p:cNvPr id="67" name="Google Shape;67;p6" descr="Ein Bild, das Gras, draußen, Feld, stehend enthält.&#10;&#10;Automatisch generierte Beschreibung"/>
          <p:cNvPicPr preferRelativeResize="0"/>
          <p:nvPr/>
        </p:nvPicPr>
        <p:blipFill rotWithShape="1">
          <a:blip r:embed="rId5">
            <a:alphaModFix/>
          </a:blip>
          <a:srcRect/>
          <a:stretch/>
        </p:blipFill>
        <p:spPr>
          <a:xfrm>
            <a:off x="5995623" y="4505082"/>
            <a:ext cx="2843577" cy="189571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Google Shape;447;p42"/>
          <p:cNvPicPr preferRelativeResize="0"/>
          <p:nvPr/>
        </p:nvPicPr>
        <p:blipFill rotWithShape="1">
          <a:blip r:embed="rId3">
            <a:alphaModFix/>
          </a:blip>
          <a:srcRect l="3130" r="3139"/>
          <a:stretch/>
        </p:blipFill>
        <p:spPr>
          <a:xfrm>
            <a:off x="990599" y="2254121"/>
            <a:ext cx="7507212" cy="3460878"/>
          </a:xfrm>
          <a:prstGeom prst="rect">
            <a:avLst/>
          </a:prstGeom>
          <a:noFill/>
          <a:ln>
            <a:noFill/>
          </a:ln>
        </p:spPr>
      </p:pic>
      <p:sp>
        <p:nvSpPr>
          <p:cNvPr id="448" name="Google Shape;448;p42"/>
          <p:cNvSpPr txBox="1"/>
          <p:nvPr/>
        </p:nvSpPr>
        <p:spPr>
          <a:xfrm>
            <a:off x="609600" y="1768000"/>
            <a:ext cx="7150500" cy="3693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de-DE" sz="1800">
                <a:solidFill>
                  <a:schemeClr val="dk1"/>
                </a:solidFill>
                <a:latin typeface="Calibri"/>
                <a:ea typeface="Calibri"/>
                <a:cs typeface="Calibri"/>
                <a:sym typeface="Calibri"/>
              </a:rPr>
              <a:t>C</a:t>
            </a:r>
            <a:r>
              <a:rPr lang="de-DE" sz="1800" b="0" i="0" u="none" strike="noStrike" cap="none">
                <a:solidFill>
                  <a:schemeClr val="dk1"/>
                </a:solidFill>
                <a:latin typeface="Calibri"/>
                <a:ea typeface="Calibri"/>
                <a:cs typeface="Calibri"/>
                <a:sym typeface="Calibri"/>
              </a:rPr>
              <a:t>heck if </a:t>
            </a:r>
            <a:r>
              <a:rPr lang="de-DE" sz="1800">
                <a:solidFill>
                  <a:schemeClr val="dk1"/>
                </a:solidFill>
                <a:latin typeface="Calibri"/>
                <a:ea typeface="Calibri"/>
                <a:cs typeface="Calibri"/>
                <a:sym typeface="Calibri"/>
              </a:rPr>
              <a:t>you have registered successfully and if you have been admitted</a:t>
            </a:r>
            <a:endParaRPr sz="1800" b="1" i="0" u="none" strike="noStrike" cap="none">
              <a:solidFill>
                <a:schemeClr val="dk1"/>
              </a:solidFill>
              <a:latin typeface="Calibri"/>
              <a:ea typeface="Calibri"/>
              <a:cs typeface="Calibri"/>
              <a:sym typeface="Calibri"/>
            </a:endParaRPr>
          </a:p>
        </p:txBody>
      </p:sp>
      <p:cxnSp>
        <p:nvCxnSpPr>
          <p:cNvPr id="449" name="Google Shape;449;p42"/>
          <p:cNvCxnSpPr/>
          <p:nvPr/>
        </p:nvCxnSpPr>
        <p:spPr>
          <a:xfrm>
            <a:off x="6332350" y="2535925"/>
            <a:ext cx="15000" cy="533400"/>
          </a:xfrm>
          <a:prstGeom prst="straightConnector1">
            <a:avLst/>
          </a:prstGeom>
          <a:noFill/>
          <a:ln w="9525" cap="flat" cmpd="sng">
            <a:solidFill>
              <a:srgbClr val="000066"/>
            </a:solidFill>
            <a:prstDash val="solid"/>
            <a:round/>
            <a:headEnd type="none" w="sm" len="sm"/>
            <a:tailEnd type="triangle" w="med" len="med"/>
          </a:ln>
        </p:spPr>
      </p:cxnSp>
      <p:sp>
        <p:nvSpPr>
          <p:cNvPr id="450" name="Google Shape;450;p42"/>
          <p:cNvSpPr/>
          <p:nvPr/>
        </p:nvSpPr>
        <p:spPr>
          <a:xfrm>
            <a:off x="5901700" y="3206500"/>
            <a:ext cx="876300" cy="4725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1" name="Google Shape;451;p42"/>
          <p:cNvSpPr txBox="1"/>
          <p:nvPr/>
        </p:nvSpPr>
        <p:spPr>
          <a:xfrm>
            <a:off x="685800" y="1117600"/>
            <a:ext cx="4800600" cy="3303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WueStudy 1.0</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p43"/>
          <p:cNvPicPr preferRelativeResize="0"/>
          <p:nvPr/>
        </p:nvPicPr>
        <p:blipFill>
          <a:blip r:embed="rId3">
            <a:alphaModFix/>
          </a:blip>
          <a:stretch>
            <a:fillRect/>
          </a:stretch>
        </p:blipFill>
        <p:spPr>
          <a:xfrm>
            <a:off x="125250" y="2669502"/>
            <a:ext cx="9144001" cy="1518997"/>
          </a:xfrm>
          <a:prstGeom prst="rect">
            <a:avLst/>
          </a:prstGeom>
          <a:noFill/>
          <a:ln>
            <a:noFill/>
          </a:ln>
        </p:spPr>
      </p:pic>
      <p:sp>
        <p:nvSpPr>
          <p:cNvPr id="457" name="Google Shape;457;p43"/>
          <p:cNvSpPr txBox="1"/>
          <p:nvPr/>
        </p:nvSpPr>
        <p:spPr>
          <a:xfrm>
            <a:off x="685800" y="1117600"/>
            <a:ext cx="4800600"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Registration for exams </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458" name="Google Shape;458;p43"/>
          <p:cNvSpPr/>
          <p:nvPr/>
        </p:nvSpPr>
        <p:spPr>
          <a:xfrm>
            <a:off x="347600" y="3407975"/>
            <a:ext cx="4164900" cy="4725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9" name="Google Shape;459;p43"/>
          <p:cNvSpPr txBox="1"/>
          <p:nvPr/>
        </p:nvSpPr>
        <p:spPr>
          <a:xfrm>
            <a:off x="877050" y="4419599"/>
            <a:ext cx="3960900" cy="165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800">
                <a:solidFill>
                  <a:schemeClr val="dk1"/>
                </a:solidFill>
                <a:latin typeface="Calibri"/>
                <a:ea typeface="Calibri"/>
                <a:cs typeface="Calibri"/>
                <a:sym typeface="Calibri"/>
              </a:rPr>
              <a:t>The registration process is the same as for the courses: click on the “register” button to register. A notification will appear to confirm your registration</a:t>
            </a:r>
            <a:endParaRPr sz="1800" b="0" i="0" u="none" strike="noStrike" cap="none">
              <a:solidFill>
                <a:schemeClr val="dk1"/>
              </a:solidFill>
              <a:latin typeface="Calibri"/>
              <a:ea typeface="Calibri"/>
              <a:cs typeface="Calibri"/>
              <a:sym typeface="Calibri"/>
            </a:endParaRPr>
          </a:p>
        </p:txBody>
      </p:sp>
      <p:sp>
        <p:nvSpPr>
          <p:cNvPr id="460" name="Google Shape;460;p43"/>
          <p:cNvSpPr txBox="1"/>
          <p:nvPr/>
        </p:nvSpPr>
        <p:spPr>
          <a:xfrm>
            <a:off x="597425" y="1651950"/>
            <a:ext cx="75561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1800" dirty="0">
                <a:latin typeface="Calibri"/>
                <a:ea typeface="Calibri"/>
                <a:cs typeface="Calibri"/>
                <a:sym typeface="Calibri"/>
              </a:rPr>
              <a:t>Registration </a:t>
            </a:r>
            <a:r>
              <a:rPr lang="de-DE" sz="1800" dirty="0" err="1">
                <a:latin typeface="Calibri"/>
                <a:ea typeface="Calibri"/>
                <a:cs typeface="Calibri"/>
                <a:sym typeface="Calibri"/>
              </a:rPr>
              <a:t>period</a:t>
            </a:r>
            <a:r>
              <a:rPr lang="de-DE" sz="1800" dirty="0">
                <a:latin typeface="Calibri"/>
                <a:ea typeface="Calibri"/>
                <a:cs typeface="Calibri"/>
                <a:sym typeface="Calibri"/>
              </a:rPr>
              <a:t> </a:t>
            </a:r>
            <a:r>
              <a:rPr lang="de-DE" sz="1800" dirty="0" err="1">
                <a:latin typeface="Calibri"/>
                <a:ea typeface="Calibri"/>
                <a:cs typeface="Calibri"/>
                <a:sym typeface="Calibri"/>
              </a:rPr>
              <a:t>for</a:t>
            </a:r>
            <a:r>
              <a:rPr lang="de-DE" sz="1800" dirty="0">
                <a:latin typeface="Calibri"/>
                <a:ea typeface="Calibri"/>
                <a:cs typeface="Calibri"/>
                <a:sym typeface="Calibri"/>
              </a:rPr>
              <a:t> </a:t>
            </a:r>
            <a:r>
              <a:rPr lang="de-DE" sz="1800" dirty="0" err="1">
                <a:latin typeface="Calibri"/>
                <a:ea typeface="Calibri"/>
                <a:cs typeface="Calibri"/>
                <a:sym typeface="Calibri"/>
              </a:rPr>
              <a:t>the</a:t>
            </a:r>
            <a:r>
              <a:rPr lang="de-DE" sz="1800" dirty="0">
                <a:latin typeface="Calibri"/>
                <a:ea typeface="Calibri"/>
                <a:cs typeface="Calibri"/>
                <a:sym typeface="Calibri"/>
              </a:rPr>
              <a:t> </a:t>
            </a:r>
            <a:r>
              <a:rPr lang="de-DE" sz="1800" b="1" dirty="0" err="1">
                <a:solidFill>
                  <a:srgbClr val="C00000"/>
                </a:solidFill>
                <a:latin typeface="Calibri"/>
                <a:ea typeface="Calibri"/>
                <a:cs typeface="Calibri"/>
                <a:sym typeface="Calibri"/>
              </a:rPr>
              <a:t>exams</a:t>
            </a:r>
            <a:r>
              <a:rPr lang="de-DE" sz="1800" dirty="0">
                <a:latin typeface="Calibri"/>
                <a:ea typeface="Calibri"/>
                <a:cs typeface="Calibri"/>
                <a:sym typeface="Calibri"/>
              </a:rPr>
              <a:t>: </a:t>
            </a:r>
            <a:r>
              <a:rPr lang="de-DE" sz="1800" b="1" dirty="0">
                <a:solidFill>
                  <a:srgbClr val="C00000"/>
                </a:solidFill>
                <a:latin typeface="Calibri"/>
                <a:ea typeface="Calibri"/>
                <a:cs typeface="Calibri"/>
                <a:sym typeface="Calibri"/>
              </a:rPr>
              <a:t>15.11 - 16.12</a:t>
            </a:r>
            <a:endParaRPr sz="1800" b="1" dirty="0">
              <a:solidFill>
                <a:srgbClr val="C00000"/>
              </a:solidFill>
              <a:latin typeface="Calibri"/>
              <a:ea typeface="Calibri"/>
              <a:cs typeface="Calibri"/>
              <a:sym typeface="Calibri"/>
            </a:endParaRPr>
          </a:p>
        </p:txBody>
      </p:sp>
      <p:pic>
        <p:nvPicPr>
          <p:cNvPr id="461" name="Google Shape;461;p43" descr="Attention | Free SVG"/>
          <p:cNvPicPr preferRelativeResize="0"/>
          <p:nvPr/>
        </p:nvPicPr>
        <p:blipFill>
          <a:blip r:embed="rId4">
            <a:alphaModFix/>
          </a:blip>
          <a:stretch>
            <a:fillRect/>
          </a:stretch>
        </p:blipFill>
        <p:spPr>
          <a:xfrm>
            <a:off x="5256550" y="1603125"/>
            <a:ext cx="559350" cy="559350"/>
          </a:xfrm>
          <a:prstGeom prst="rect">
            <a:avLst/>
          </a:prstGeom>
          <a:noFill/>
          <a:ln>
            <a:noFill/>
          </a:ln>
        </p:spPr>
      </p:pic>
      <p:sp>
        <p:nvSpPr>
          <p:cNvPr id="462" name="Google Shape;462;p43"/>
          <p:cNvSpPr/>
          <p:nvPr/>
        </p:nvSpPr>
        <p:spPr>
          <a:xfrm>
            <a:off x="7142975" y="3474225"/>
            <a:ext cx="1780800" cy="4725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44"/>
          <p:cNvSpPr txBox="1"/>
          <p:nvPr/>
        </p:nvSpPr>
        <p:spPr>
          <a:xfrm>
            <a:off x="762000" y="1779687"/>
            <a:ext cx="6781800" cy="454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900" b="1" i="0" u="none" strike="noStrike" cap="none">
                <a:solidFill>
                  <a:schemeClr val="dk1"/>
                </a:solidFill>
                <a:latin typeface="Calibri"/>
                <a:ea typeface="Calibri"/>
                <a:cs typeface="Calibri"/>
                <a:sym typeface="Calibri"/>
              </a:rPr>
              <a:t>4.2 WueCampus</a:t>
            </a:r>
            <a:endParaRPr sz="1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00050" marR="0" lvl="0" indent="-400050" algn="l" rtl="0">
              <a:lnSpc>
                <a:spcPct val="10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Online Learning Platform</a:t>
            </a:r>
            <a:endParaRPr sz="1400" b="0" i="0" u="none" strike="noStrike" cap="none">
              <a:solidFill>
                <a:srgbClr val="000000"/>
              </a:solidFill>
              <a:latin typeface="Arial"/>
              <a:ea typeface="Arial"/>
              <a:cs typeface="Arial"/>
              <a:sym typeface="Arial"/>
            </a:endParaRPr>
          </a:p>
          <a:p>
            <a:pPr marL="857250" marR="0" lvl="1" indent="-400050" algn="l" rtl="0">
              <a:lnSpc>
                <a:spcPct val="100000"/>
              </a:lnSpc>
              <a:spcBef>
                <a:spcPts val="0"/>
              </a:spcBef>
              <a:spcAft>
                <a:spcPts val="0"/>
              </a:spcAft>
              <a:buClr>
                <a:schemeClr val="dk1"/>
              </a:buClr>
              <a:buSzPts val="1800"/>
              <a:buFont typeface="Arial"/>
              <a:buChar char="•"/>
            </a:pPr>
            <a:r>
              <a:rPr lang="de-DE" sz="1800" b="0" i="0" u="none" strike="noStrike" cap="none">
                <a:solidFill>
                  <a:schemeClr val="dk1"/>
                </a:solidFill>
                <a:latin typeface="Calibri"/>
                <a:ea typeface="Calibri"/>
                <a:cs typeface="Calibri"/>
                <a:sym typeface="Calibri"/>
              </a:rPr>
              <a:t>Find course material, syllabus, literature</a:t>
            </a:r>
            <a:endParaRPr sz="1400" b="0" i="0" u="none" strike="noStrike" cap="none">
              <a:solidFill>
                <a:srgbClr val="000000"/>
              </a:solidFill>
              <a:latin typeface="Arial"/>
              <a:ea typeface="Arial"/>
              <a:cs typeface="Arial"/>
              <a:sym typeface="Arial"/>
            </a:endParaRPr>
          </a:p>
          <a:p>
            <a:pPr marL="857250" marR="0" lvl="1" indent="-400050" algn="l" rtl="0">
              <a:lnSpc>
                <a:spcPct val="100000"/>
              </a:lnSpc>
              <a:spcBef>
                <a:spcPts val="0"/>
              </a:spcBef>
              <a:spcAft>
                <a:spcPts val="0"/>
              </a:spcAft>
              <a:buClr>
                <a:schemeClr val="dk1"/>
              </a:buClr>
              <a:buSzPts val="1800"/>
              <a:buFont typeface="Arial"/>
              <a:buChar char="•"/>
            </a:pPr>
            <a:r>
              <a:rPr lang="de-DE" sz="1800" b="0" i="0" u="none" strike="noStrike" cap="none">
                <a:solidFill>
                  <a:schemeClr val="dk1"/>
                </a:solidFill>
                <a:latin typeface="Calibri"/>
                <a:ea typeface="Calibri"/>
                <a:cs typeface="Calibri"/>
                <a:sym typeface="Calibri"/>
              </a:rPr>
              <a:t>Communication channel </a:t>
            </a:r>
            <a:endParaRPr sz="1400" b="0" i="0" u="none" strike="noStrike" cap="none">
              <a:solidFill>
                <a:srgbClr val="000000"/>
              </a:solidFill>
              <a:latin typeface="Arial"/>
              <a:ea typeface="Arial"/>
              <a:cs typeface="Arial"/>
              <a:sym typeface="Arial"/>
            </a:endParaRPr>
          </a:p>
          <a:p>
            <a:pPr marL="857250" marR="0" lvl="1" indent="-400050" algn="l" rtl="0">
              <a:lnSpc>
                <a:spcPct val="100000"/>
              </a:lnSpc>
              <a:spcBef>
                <a:spcPts val="0"/>
              </a:spcBef>
              <a:spcAft>
                <a:spcPts val="0"/>
              </a:spcAft>
              <a:buClr>
                <a:schemeClr val="dk1"/>
              </a:buClr>
              <a:buSzPts val="1800"/>
              <a:buFont typeface="Arial"/>
              <a:buChar char="•"/>
            </a:pPr>
            <a:r>
              <a:rPr lang="de-DE" sz="1800" b="0" i="0" u="none" strike="noStrike" cap="none">
                <a:solidFill>
                  <a:schemeClr val="dk1"/>
                </a:solidFill>
                <a:latin typeface="Calibri"/>
                <a:ea typeface="Calibri"/>
                <a:cs typeface="Calibri"/>
                <a:sym typeface="Calibri"/>
              </a:rPr>
              <a:t>Get updated</a:t>
            </a:r>
            <a:endParaRPr sz="1400" b="0" i="0" u="none" strike="noStrike" cap="none">
              <a:solidFill>
                <a:srgbClr val="000000"/>
              </a:solidFill>
              <a:latin typeface="Arial"/>
              <a:ea typeface="Arial"/>
              <a:cs typeface="Arial"/>
              <a:sym typeface="Arial"/>
            </a:endParaRPr>
          </a:p>
          <a:p>
            <a:pPr marL="857250" marR="0" lvl="1" indent="-400050" algn="l" rtl="0">
              <a:lnSpc>
                <a:spcPct val="100000"/>
              </a:lnSpc>
              <a:spcBef>
                <a:spcPts val="0"/>
              </a:spcBef>
              <a:spcAft>
                <a:spcPts val="0"/>
              </a:spcAft>
              <a:buClr>
                <a:schemeClr val="dk1"/>
              </a:buClr>
              <a:buSzPts val="1800"/>
              <a:buFont typeface="Arial"/>
              <a:buChar char="•"/>
            </a:pPr>
            <a:r>
              <a:rPr lang="de-DE" sz="1800" b="0" i="0" u="none" strike="noStrike" cap="none">
                <a:solidFill>
                  <a:schemeClr val="dk1"/>
                </a:solidFill>
                <a:latin typeface="Calibri"/>
                <a:ea typeface="Calibri"/>
                <a:cs typeface="Calibri"/>
                <a:sym typeface="Calibri"/>
              </a:rPr>
              <a:t>Sometimes an enrollment password is required </a:t>
            </a:r>
            <a:endParaRPr sz="1400" b="0" i="0" u="none" strike="noStrike" cap="none">
              <a:solidFill>
                <a:srgbClr val="000000"/>
              </a:solidFill>
              <a:latin typeface="Arial"/>
              <a:ea typeface="Arial"/>
              <a:cs typeface="Arial"/>
              <a:sym typeface="Arial"/>
            </a:endParaRPr>
          </a:p>
          <a:p>
            <a:pPr marL="400050" marR="0" lvl="0" indent="-400050" algn="l" rtl="0">
              <a:lnSpc>
                <a:spcPct val="10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Login with RZ Account number</a:t>
            </a:r>
            <a:endParaRPr sz="1400" b="0" i="0" u="none" strike="noStrike" cap="none">
              <a:solidFill>
                <a:srgbClr val="000000"/>
              </a:solidFill>
              <a:latin typeface="Arial"/>
              <a:ea typeface="Arial"/>
              <a:cs typeface="Arial"/>
              <a:sym typeface="Arial"/>
            </a:endParaRPr>
          </a:p>
          <a:p>
            <a:pPr marL="400050" marR="0" lvl="0" indent="-400050" algn="l" rtl="0">
              <a:lnSpc>
                <a:spcPct val="10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Link: </a:t>
            </a:r>
            <a:r>
              <a:rPr lang="de-DE" sz="1800" b="0" i="0" u="sng" strike="noStrike" cap="none">
                <a:solidFill>
                  <a:schemeClr val="hlink"/>
                </a:solidFill>
                <a:latin typeface="Calibri"/>
                <a:ea typeface="Calibri"/>
                <a:cs typeface="Calibri"/>
                <a:sym typeface="Calibri"/>
                <a:hlinkClick r:id="rId3"/>
              </a:rPr>
              <a:t>https://wuecampus2.uni-wuerzburg.de/moodle/</a:t>
            </a:r>
            <a:endParaRPr sz="1800" b="0" i="0" u="none" strike="noStrike" cap="none">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742950" marR="0" lvl="1" indent="-17145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68" name="Google Shape;468;p44"/>
          <p:cNvSpPr txBox="1"/>
          <p:nvPr/>
        </p:nvSpPr>
        <p:spPr>
          <a:xfrm>
            <a:off x="685800" y="1117600"/>
            <a:ext cx="4800600"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WueCampus</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5"/>
          <p:cNvSpPr txBox="1"/>
          <p:nvPr/>
        </p:nvSpPr>
        <p:spPr>
          <a:xfrm>
            <a:off x="533400" y="1768034"/>
            <a:ext cx="5791200" cy="3693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de-DE" sz="1800">
                <a:solidFill>
                  <a:schemeClr val="dk1"/>
                </a:solidFill>
                <a:latin typeface="Calibri"/>
                <a:ea typeface="Calibri"/>
                <a:cs typeface="Calibri"/>
                <a:sym typeface="Calibri"/>
              </a:rPr>
              <a:t>G</a:t>
            </a:r>
            <a:r>
              <a:rPr lang="de-DE" sz="1800" b="0" i="0" u="none" strike="noStrike" cap="none">
                <a:solidFill>
                  <a:schemeClr val="dk1"/>
                </a:solidFill>
                <a:latin typeface="Calibri"/>
                <a:ea typeface="Calibri"/>
                <a:cs typeface="Calibri"/>
                <a:sym typeface="Calibri"/>
              </a:rPr>
              <a:t>et to your course platform Wuecampus</a:t>
            </a:r>
            <a:endParaRPr sz="1800" b="1" i="0" u="none" strike="noStrike" cap="none">
              <a:solidFill>
                <a:schemeClr val="dk1"/>
              </a:solidFill>
              <a:latin typeface="Calibri"/>
              <a:ea typeface="Calibri"/>
              <a:cs typeface="Calibri"/>
              <a:sym typeface="Calibri"/>
            </a:endParaRPr>
          </a:p>
        </p:txBody>
      </p:sp>
      <p:sp>
        <p:nvSpPr>
          <p:cNvPr id="474" name="Google Shape;474;p45"/>
          <p:cNvSpPr txBox="1"/>
          <p:nvPr/>
        </p:nvSpPr>
        <p:spPr>
          <a:xfrm>
            <a:off x="685800" y="1117600"/>
            <a:ext cx="4800600" cy="3303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a:t>
            </a:r>
            <a:r>
              <a:rPr lang="de-DE" sz="2400">
                <a:solidFill>
                  <a:schemeClr val="dk1"/>
                </a:solidFill>
                <a:latin typeface="Calibri"/>
                <a:ea typeface="Calibri"/>
                <a:cs typeface="Calibri"/>
                <a:sym typeface="Calibri"/>
              </a:rPr>
              <a:t>Campus</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475" name="Google Shape;475;p45"/>
          <p:cNvPicPr preferRelativeResize="0"/>
          <p:nvPr/>
        </p:nvPicPr>
        <p:blipFill rotWithShape="1">
          <a:blip r:embed="rId3">
            <a:alphaModFix/>
          </a:blip>
          <a:srcRect t="7287" b="7278"/>
          <a:stretch/>
        </p:blipFill>
        <p:spPr>
          <a:xfrm>
            <a:off x="533400" y="2256550"/>
            <a:ext cx="8610602" cy="3718844"/>
          </a:xfrm>
          <a:prstGeom prst="rect">
            <a:avLst/>
          </a:prstGeom>
          <a:noFill/>
          <a:ln>
            <a:noFill/>
          </a:ln>
        </p:spPr>
      </p:pic>
      <p:sp>
        <p:nvSpPr>
          <p:cNvPr id="476" name="Google Shape;476;p45"/>
          <p:cNvSpPr/>
          <p:nvPr/>
        </p:nvSpPr>
        <p:spPr>
          <a:xfrm>
            <a:off x="2370750" y="4806325"/>
            <a:ext cx="2128200" cy="5034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477" name="Google Shape;477;p45"/>
          <p:cNvCxnSpPr/>
          <p:nvPr/>
        </p:nvCxnSpPr>
        <p:spPr>
          <a:xfrm flipH="1">
            <a:off x="4864425" y="5050525"/>
            <a:ext cx="1265100" cy="15600"/>
          </a:xfrm>
          <a:prstGeom prst="straightConnector1">
            <a:avLst/>
          </a:prstGeom>
          <a:noFill/>
          <a:ln w="9525" cap="flat" cmpd="sng">
            <a:solidFill>
              <a:srgbClr val="000066"/>
            </a:solidFill>
            <a:prstDash val="solid"/>
            <a:round/>
            <a:headEnd type="none" w="sm" len="sm"/>
            <a:tailEnd type="triangle" w="med" len="med"/>
          </a:ln>
        </p:spPr>
      </p:cxnSp>
      <p:sp>
        <p:nvSpPr>
          <p:cNvPr id="478" name="Google Shape;478;p45"/>
          <p:cNvSpPr/>
          <p:nvPr/>
        </p:nvSpPr>
        <p:spPr>
          <a:xfrm>
            <a:off x="533400" y="2718775"/>
            <a:ext cx="4224600" cy="503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6"/>
          <p:cNvSpPr txBox="1"/>
          <p:nvPr/>
        </p:nvSpPr>
        <p:spPr>
          <a:xfrm>
            <a:off x="533400" y="1768034"/>
            <a:ext cx="5791200" cy="3693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de-DE" sz="1800">
                <a:solidFill>
                  <a:schemeClr val="dk1"/>
                </a:solidFill>
                <a:latin typeface="Calibri"/>
                <a:ea typeface="Calibri"/>
                <a:cs typeface="Calibri"/>
                <a:sym typeface="Calibri"/>
              </a:rPr>
              <a:t>G</a:t>
            </a:r>
            <a:r>
              <a:rPr lang="de-DE" sz="1800" b="0" i="0" u="none" strike="noStrike" cap="none">
                <a:solidFill>
                  <a:schemeClr val="dk1"/>
                </a:solidFill>
                <a:latin typeface="Calibri"/>
                <a:ea typeface="Calibri"/>
                <a:cs typeface="Calibri"/>
                <a:sym typeface="Calibri"/>
              </a:rPr>
              <a:t>et to your course platform Wuecampus via Wuestudy</a:t>
            </a:r>
            <a:endParaRPr sz="1800" b="1" i="0" u="none" strike="noStrike" cap="none">
              <a:solidFill>
                <a:schemeClr val="dk1"/>
              </a:solidFill>
              <a:latin typeface="Calibri"/>
              <a:ea typeface="Calibri"/>
              <a:cs typeface="Calibri"/>
              <a:sym typeface="Calibri"/>
            </a:endParaRPr>
          </a:p>
        </p:txBody>
      </p:sp>
      <p:sp>
        <p:nvSpPr>
          <p:cNvPr id="484" name="Google Shape;484;p46"/>
          <p:cNvSpPr txBox="1"/>
          <p:nvPr/>
        </p:nvSpPr>
        <p:spPr>
          <a:xfrm>
            <a:off x="685800" y="1117600"/>
            <a:ext cx="4800600" cy="3303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a:t>
            </a:r>
            <a:r>
              <a:rPr lang="de-DE" sz="2400">
                <a:solidFill>
                  <a:schemeClr val="dk1"/>
                </a:solidFill>
                <a:latin typeface="Calibri"/>
                <a:ea typeface="Calibri"/>
                <a:cs typeface="Calibri"/>
                <a:sym typeface="Calibri"/>
              </a:rPr>
              <a:t>Campus</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485" name="Google Shape;485;p46"/>
          <p:cNvPicPr preferRelativeResize="0"/>
          <p:nvPr/>
        </p:nvPicPr>
        <p:blipFill rotWithShape="1">
          <a:blip r:embed="rId3">
            <a:alphaModFix/>
          </a:blip>
          <a:srcRect l="-754" t="-3728" r="7635" b="-3728"/>
          <a:stretch/>
        </p:blipFill>
        <p:spPr>
          <a:xfrm>
            <a:off x="441600" y="2256550"/>
            <a:ext cx="8798798" cy="3718850"/>
          </a:xfrm>
          <a:prstGeom prst="rect">
            <a:avLst/>
          </a:prstGeom>
          <a:noFill/>
          <a:ln>
            <a:noFill/>
          </a:ln>
        </p:spPr>
      </p:pic>
      <p:sp>
        <p:nvSpPr>
          <p:cNvPr id="486" name="Google Shape;486;p46"/>
          <p:cNvSpPr txBox="1"/>
          <p:nvPr/>
        </p:nvSpPr>
        <p:spPr>
          <a:xfrm>
            <a:off x="4496850" y="3331700"/>
            <a:ext cx="39834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000066"/>
                </a:solidFill>
                <a:latin typeface="Calibri"/>
                <a:ea typeface="Calibri"/>
                <a:cs typeface="Calibri"/>
                <a:sym typeface="Calibri"/>
              </a:rPr>
              <a:t>most of the courses have already linked the moodle course in Wuecampus</a:t>
            </a:r>
            <a:endParaRPr sz="1400" b="0" i="0" u="none" strike="noStrike" cap="none">
              <a:solidFill>
                <a:srgbClr val="000000"/>
              </a:solidFill>
              <a:latin typeface="Arial"/>
              <a:ea typeface="Arial"/>
              <a:cs typeface="Arial"/>
              <a:sym typeface="Arial"/>
            </a:endParaRPr>
          </a:p>
        </p:txBody>
      </p:sp>
      <p:sp>
        <p:nvSpPr>
          <p:cNvPr id="487" name="Google Shape;487;p46"/>
          <p:cNvSpPr/>
          <p:nvPr/>
        </p:nvSpPr>
        <p:spPr>
          <a:xfrm>
            <a:off x="6440975" y="5172275"/>
            <a:ext cx="1430700" cy="5034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488" name="Google Shape;488;p46"/>
          <p:cNvCxnSpPr/>
          <p:nvPr/>
        </p:nvCxnSpPr>
        <p:spPr>
          <a:xfrm>
            <a:off x="6007600" y="4044700"/>
            <a:ext cx="579000" cy="899100"/>
          </a:xfrm>
          <a:prstGeom prst="straightConnector1">
            <a:avLst/>
          </a:prstGeom>
          <a:noFill/>
          <a:ln w="9525" cap="flat" cmpd="sng">
            <a:solidFill>
              <a:srgbClr val="000066"/>
            </a:solidFill>
            <a:prstDash val="solid"/>
            <a:round/>
            <a:headEnd type="none" w="sm" len="sm"/>
            <a:tailEnd type="triangle" w="med" len="med"/>
          </a:ln>
        </p:spPr>
      </p:cxnSp>
      <p:sp>
        <p:nvSpPr>
          <p:cNvPr id="489" name="Google Shape;489;p46"/>
          <p:cNvSpPr/>
          <p:nvPr/>
        </p:nvSpPr>
        <p:spPr>
          <a:xfrm>
            <a:off x="800625" y="3372375"/>
            <a:ext cx="1711800" cy="205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7"/>
          <p:cNvSpPr txBox="1"/>
          <p:nvPr/>
        </p:nvSpPr>
        <p:spPr>
          <a:xfrm>
            <a:off x="533400" y="1768025"/>
            <a:ext cx="7364400" cy="3693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Wuestudy connection takes you to the online learning platform</a:t>
            </a:r>
            <a:endParaRPr sz="1800" b="1" i="0" u="none" strike="noStrike" cap="none">
              <a:solidFill>
                <a:schemeClr val="dk1"/>
              </a:solidFill>
              <a:latin typeface="Calibri"/>
              <a:ea typeface="Calibri"/>
              <a:cs typeface="Calibri"/>
              <a:sym typeface="Calibri"/>
            </a:endParaRPr>
          </a:p>
        </p:txBody>
      </p:sp>
      <p:sp>
        <p:nvSpPr>
          <p:cNvPr id="495" name="Google Shape;495;p47"/>
          <p:cNvSpPr txBox="1"/>
          <p:nvPr/>
        </p:nvSpPr>
        <p:spPr>
          <a:xfrm>
            <a:off x="685800" y="1117600"/>
            <a:ext cx="4800600" cy="3303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WueCampus</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496" name="Google Shape;496;p47"/>
          <p:cNvPicPr preferRelativeResize="0"/>
          <p:nvPr/>
        </p:nvPicPr>
        <p:blipFill rotWithShape="1">
          <a:blip r:embed="rId3">
            <a:alphaModFix/>
          </a:blip>
          <a:srcRect/>
          <a:stretch/>
        </p:blipFill>
        <p:spPr>
          <a:xfrm>
            <a:off x="685800" y="2609725"/>
            <a:ext cx="8210323" cy="305537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48"/>
          <p:cNvSpPr txBox="1"/>
          <p:nvPr/>
        </p:nvSpPr>
        <p:spPr>
          <a:xfrm>
            <a:off x="685800" y="1117600"/>
            <a:ext cx="4800600" cy="3303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WueCampus</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503" name="Google Shape;503;p48"/>
          <p:cNvSpPr txBox="1"/>
          <p:nvPr/>
        </p:nvSpPr>
        <p:spPr>
          <a:xfrm>
            <a:off x="889800" y="1786800"/>
            <a:ext cx="7364400" cy="3693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T</a:t>
            </a:r>
            <a:r>
              <a:rPr lang="de-DE" sz="1800">
                <a:solidFill>
                  <a:schemeClr val="dk1"/>
                </a:solidFill>
                <a:latin typeface="Calibri"/>
                <a:ea typeface="Calibri"/>
                <a:cs typeface="Calibri"/>
                <a:sym typeface="Calibri"/>
              </a:rPr>
              <a:t>o</a:t>
            </a:r>
            <a:r>
              <a:rPr lang="de-DE" sz="1800" b="0" i="0" u="none" strike="noStrike" cap="none">
                <a:solidFill>
                  <a:schemeClr val="dk1"/>
                </a:solidFill>
                <a:latin typeface="Calibri"/>
                <a:ea typeface="Calibri"/>
                <a:cs typeface="Calibri"/>
                <a:sym typeface="Calibri"/>
              </a:rPr>
              <a:t> </a:t>
            </a:r>
            <a:r>
              <a:rPr lang="de-DE" sz="1800">
                <a:solidFill>
                  <a:schemeClr val="dk1"/>
                </a:solidFill>
                <a:latin typeface="Calibri"/>
                <a:ea typeface="Calibri"/>
                <a:cs typeface="Calibri"/>
                <a:sym typeface="Calibri"/>
              </a:rPr>
              <a:t>get to</a:t>
            </a:r>
            <a:r>
              <a:rPr lang="de-DE" sz="1800" b="0" i="0" u="none" strike="noStrike" cap="none">
                <a:solidFill>
                  <a:schemeClr val="dk1"/>
                </a:solidFill>
                <a:latin typeface="Calibri"/>
                <a:ea typeface="Calibri"/>
                <a:cs typeface="Calibri"/>
                <a:sym typeface="Calibri"/>
              </a:rPr>
              <a:t> your courses on the WueCampus platform</a:t>
            </a:r>
            <a:r>
              <a:rPr lang="de-DE" sz="1800">
                <a:solidFill>
                  <a:schemeClr val="dk1"/>
                </a:solidFill>
                <a:latin typeface="Calibri"/>
                <a:ea typeface="Calibri"/>
                <a:cs typeface="Calibri"/>
                <a:sym typeface="Calibri"/>
              </a:rPr>
              <a:t> you can:</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AutoNum type="arabicPeriod"/>
            </a:pPr>
            <a:r>
              <a:rPr lang="de-DE" sz="1800">
                <a:solidFill>
                  <a:schemeClr val="dk1"/>
                </a:solidFill>
                <a:latin typeface="Calibri"/>
                <a:ea typeface="Calibri"/>
                <a:cs typeface="Calibri"/>
                <a:sym typeface="Calibri"/>
              </a:rPr>
              <a:t>Use the link</a:t>
            </a:r>
            <a:r>
              <a:rPr lang="de-DE" sz="1800" b="0" i="0" u="none" strike="noStrike" cap="none">
                <a:solidFill>
                  <a:schemeClr val="dk1"/>
                </a:solidFill>
                <a:latin typeface="Calibri"/>
                <a:ea typeface="Calibri"/>
                <a:cs typeface="Calibri"/>
                <a:sym typeface="Calibri"/>
              </a:rPr>
              <a:t> on WueStudy that you </a:t>
            </a:r>
            <a:r>
              <a:rPr lang="de-DE" sz="1800" b="0" i="0" u="sng" strike="noStrike" cap="none">
                <a:solidFill>
                  <a:schemeClr val="dk1"/>
                </a:solidFill>
                <a:latin typeface="Calibri"/>
                <a:ea typeface="Calibri"/>
                <a:cs typeface="Calibri"/>
                <a:sym typeface="Calibri"/>
              </a:rPr>
              <a:t>could</a:t>
            </a:r>
            <a:r>
              <a:rPr lang="de-DE" sz="1800" b="0" i="0" u="none" strike="noStrike" cap="none">
                <a:solidFill>
                  <a:schemeClr val="dk1"/>
                </a:solidFill>
                <a:latin typeface="Calibri"/>
                <a:ea typeface="Calibri"/>
                <a:cs typeface="Calibri"/>
                <a:sym typeface="Calibri"/>
              </a:rPr>
              <a:t> find under the </a:t>
            </a:r>
            <a:r>
              <a:rPr lang="de-DE" sz="1800">
                <a:solidFill>
                  <a:schemeClr val="dk1"/>
                </a:solidFill>
                <a:latin typeface="Calibri"/>
                <a:ea typeface="Calibri"/>
                <a:cs typeface="Calibri"/>
                <a:sym typeface="Calibri"/>
              </a:rPr>
              <a:t>“basic data” of the course </a:t>
            </a:r>
            <a:r>
              <a:rPr lang="de-DE" sz="1800" b="0" i="0" u="none" strike="noStrike" cap="none">
                <a:solidFill>
                  <a:schemeClr val="dk1"/>
                </a:solidFill>
                <a:latin typeface="Calibri"/>
                <a:ea typeface="Calibri"/>
                <a:cs typeface="Calibri"/>
                <a:sym typeface="Calibri"/>
              </a:rPr>
              <a:t>(as shown before)</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200400" marR="0" lvl="0" indent="457200" algn="l" rtl="0">
              <a:lnSpc>
                <a:spcPct val="100000"/>
              </a:lnSpc>
              <a:spcBef>
                <a:spcPts val="0"/>
              </a:spcBef>
              <a:spcAft>
                <a:spcPts val="0"/>
              </a:spcAft>
              <a:buClr>
                <a:srgbClr val="000000"/>
              </a:buClr>
              <a:buSzPts val="1800"/>
              <a:buFont typeface="Arial"/>
              <a:buNone/>
            </a:pPr>
            <a:r>
              <a:rPr lang="de-DE" sz="1800" b="0" i="0" u="none" strike="noStrike" cap="none">
                <a:solidFill>
                  <a:schemeClr val="dk1"/>
                </a:solidFill>
                <a:latin typeface="Calibri"/>
                <a:ea typeface="Calibri"/>
                <a:cs typeface="Calibri"/>
                <a:sym typeface="Calibri"/>
              </a:rPr>
              <a:t>or</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AutoNum type="arabicPeriod"/>
            </a:pPr>
            <a:r>
              <a:rPr lang="de-DE" sz="1800" b="0" i="0" u="none" strike="noStrike" cap="none">
                <a:solidFill>
                  <a:schemeClr val="dk1"/>
                </a:solidFill>
                <a:latin typeface="Calibri"/>
                <a:ea typeface="Calibri"/>
                <a:cs typeface="Calibri"/>
                <a:sym typeface="Calibri"/>
              </a:rPr>
              <a:t>Go to WueCampus and search among all the courses offered (explanation coming up)</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de-DE" sz="1800" b="1">
                <a:solidFill>
                  <a:schemeClr val="dk1"/>
                </a:solidFill>
                <a:latin typeface="Calibri"/>
                <a:ea typeface="Calibri"/>
                <a:cs typeface="Calibri"/>
                <a:sym typeface="Calibri"/>
              </a:rPr>
              <a:t>However, the course will usually appear </a:t>
            </a:r>
            <a:r>
              <a:rPr lang="de-DE" sz="1800" b="1" u="sng">
                <a:solidFill>
                  <a:schemeClr val="dk1"/>
                </a:solidFill>
                <a:latin typeface="Calibri"/>
                <a:ea typeface="Calibri"/>
                <a:cs typeface="Calibri"/>
                <a:sym typeface="Calibri"/>
              </a:rPr>
              <a:t>automatically</a:t>
            </a:r>
            <a:r>
              <a:rPr lang="de-DE" sz="1800" b="1">
                <a:solidFill>
                  <a:schemeClr val="dk1"/>
                </a:solidFill>
                <a:latin typeface="Calibri"/>
                <a:ea typeface="Calibri"/>
                <a:cs typeface="Calibri"/>
                <a:sym typeface="Calibri"/>
              </a:rPr>
              <a:t> on WueCampus after you have registered on WueStudy and have been admitted to the course, so you do not really need to do the course search on WueCampus:)</a:t>
            </a:r>
            <a:endParaRPr sz="1800" b="1">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49"/>
          <p:cNvPicPr preferRelativeResize="0"/>
          <p:nvPr/>
        </p:nvPicPr>
        <p:blipFill rotWithShape="1">
          <a:blip r:embed="rId3">
            <a:alphaModFix/>
          </a:blip>
          <a:srcRect t="10113" b="5342"/>
          <a:stretch/>
        </p:blipFill>
        <p:spPr>
          <a:xfrm>
            <a:off x="1019175" y="2319042"/>
            <a:ext cx="7560345" cy="4261286"/>
          </a:xfrm>
          <a:prstGeom prst="rect">
            <a:avLst/>
          </a:prstGeom>
          <a:noFill/>
          <a:ln>
            <a:noFill/>
          </a:ln>
        </p:spPr>
      </p:pic>
      <p:sp>
        <p:nvSpPr>
          <p:cNvPr id="509" name="Google Shape;509;p49"/>
          <p:cNvSpPr txBox="1"/>
          <p:nvPr/>
        </p:nvSpPr>
        <p:spPr>
          <a:xfrm>
            <a:off x="685800" y="1117600"/>
            <a:ext cx="4800600"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WueCampus</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510" name="Google Shape;510;p49"/>
          <p:cNvSpPr txBox="1"/>
          <p:nvPr/>
        </p:nvSpPr>
        <p:spPr>
          <a:xfrm>
            <a:off x="609600" y="1752600"/>
            <a:ext cx="4698232" cy="36933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Log in and ch</a:t>
            </a:r>
            <a:r>
              <a:rPr lang="de-DE" sz="1800">
                <a:solidFill>
                  <a:schemeClr val="dk1"/>
                </a:solidFill>
                <a:latin typeface="Calibri"/>
                <a:ea typeface="Calibri"/>
                <a:cs typeface="Calibri"/>
                <a:sym typeface="Calibri"/>
              </a:rPr>
              <a:t>oose the</a:t>
            </a:r>
            <a:r>
              <a:rPr lang="de-DE" sz="1800" b="0" i="0" u="none" strike="noStrike" cap="none">
                <a:solidFill>
                  <a:schemeClr val="dk1"/>
                </a:solidFill>
                <a:latin typeface="Calibri"/>
                <a:ea typeface="Calibri"/>
                <a:cs typeface="Calibri"/>
                <a:sym typeface="Calibri"/>
              </a:rPr>
              <a:t> language you prefer</a:t>
            </a:r>
            <a:endParaRPr sz="1800" b="0" i="0" u="none" strike="noStrike" cap="none">
              <a:solidFill>
                <a:schemeClr val="dk1"/>
              </a:solidFill>
              <a:latin typeface="Calibri"/>
              <a:ea typeface="Calibri"/>
              <a:cs typeface="Calibri"/>
              <a:sym typeface="Calibri"/>
            </a:endParaRPr>
          </a:p>
        </p:txBody>
      </p:sp>
      <p:cxnSp>
        <p:nvCxnSpPr>
          <p:cNvPr id="511" name="Google Shape;511;p49"/>
          <p:cNvCxnSpPr>
            <a:endCxn id="512" idx="1"/>
          </p:cNvCxnSpPr>
          <p:nvPr/>
        </p:nvCxnSpPr>
        <p:spPr>
          <a:xfrm>
            <a:off x="7007616" y="2054743"/>
            <a:ext cx="1218600" cy="282900"/>
          </a:xfrm>
          <a:prstGeom prst="straightConnector1">
            <a:avLst/>
          </a:prstGeom>
          <a:noFill/>
          <a:ln w="9525" cap="flat" cmpd="sng">
            <a:solidFill>
              <a:srgbClr val="000066"/>
            </a:solidFill>
            <a:prstDash val="solid"/>
            <a:round/>
            <a:headEnd type="none" w="sm" len="sm"/>
            <a:tailEnd type="triangle" w="med" len="med"/>
          </a:ln>
        </p:spPr>
      </p:cxnSp>
      <p:sp>
        <p:nvSpPr>
          <p:cNvPr id="512" name="Google Shape;512;p49"/>
          <p:cNvSpPr/>
          <p:nvPr/>
        </p:nvSpPr>
        <p:spPr>
          <a:xfrm>
            <a:off x="8134548" y="2297732"/>
            <a:ext cx="625948" cy="272526"/>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513" name="Google Shape;513;p49"/>
          <p:cNvCxnSpPr/>
          <p:nvPr/>
        </p:nvCxnSpPr>
        <p:spPr>
          <a:xfrm>
            <a:off x="5653216" y="2450599"/>
            <a:ext cx="1499287" cy="0"/>
          </a:xfrm>
          <a:prstGeom prst="straightConnector1">
            <a:avLst/>
          </a:prstGeom>
          <a:noFill/>
          <a:ln w="9525" cap="flat" cmpd="sng">
            <a:solidFill>
              <a:srgbClr val="000066"/>
            </a:solidFill>
            <a:prstDash val="solid"/>
            <a:round/>
            <a:headEnd type="none" w="sm" len="sm"/>
            <a:tailEnd type="triangle" w="med" len="med"/>
          </a:ln>
        </p:spPr>
      </p:cxnSp>
      <p:sp>
        <p:nvSpPr>
          <p:cNvPr id="514" name="Google Shape;514;p49"/>
          <p:cNvSpPr txBox="1"/>
          <p:nvPr/>
        </p:nvSpPr>
        <p:spPr>
          <a:xfrm>
            <a:off x="3917634" y="2278591"/>
            <a:ext cx="192404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000066"/>
                </a:solidFill>
                <a:latin typeface="Calibri"/>
                <a:ea typeface="Calibri"/>
                <a:cs typeface="Calibri"/>
                <a:sym typeface="Calibri"/>
              </a:rPr>
              <a:t>select language</a:t>
            </a:r>
            <a:endParaRPr sz="1800" b="0" i="0" u="none" strike="noStrike" cap="none">
              <a:solidFill>
                <a:srgbClr val="000066"/>
              </a:solidFill>
              <a:latin typeface="Calibri"/>
              <a:ea typeface="Calibri"/>
              <a:cs typeface="Calibri"/>
              <a:sym typeface="Calibri"/>
            </a:endParaRPr>
          </a:p>
        </p:txBody>
      </p:sp>
      <p:sp>
        <p:nvSpPr>
          <p:cNvPr id="515" name="Google Shape;515;p49"/>
          <p:cNvSpPr/>
          <p:nvPr/>
        </p:nvSpPr>
        <p:spPr>
          <a:xfrm>
            <a:off x="7218089" y="2344151"/>
            <a:ext cx="967946" cy="212897"/>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6" name="Google Shape;516;p49"/>
          <p:cNvSpPr txBox="1"/>
          <p:nvPr/>
        </p:nvSpPr>
        <p:spPr>
          <a:xfrm>
            <a:off x="5143500" y="1644910"/>
            <a:ext cx="37338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000066"/>
                </a:solidFill>
                <a:latin typeface="Calibri"/>
                <a:ea typeface="Calibri"/>
                <a:cs typeface="Calibri"/>
                <a:sym typeface="Calibri"/>
              </a:rPr>
              <a:t>log in with s-number and password</a:t>
            </a:r>
            <a:endParaRPr sz="1800" b="0" i="0" u="none" strike="noStrike" cap="none">
              <a:solidFill>
                <a:srgbClr val="000066"/>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0"/>
          <p:cNvSpPr txBox="1"/>
          <p:nvPr/>
        </p:nvSpPr>
        <p:spPr>
          <a:xfrm>
            <a:off x="685800" y="1117600"/>
            <a:ext cx="4800600" cy="3303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WueCampus</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522" name="Google Shape;522;p50"/>
          <p:cNvSpPr txBox="1"/>
          <p:nvPr/>
        </p:nvSpPr>
        <p:spPr>
          <a:xfrm>
            <a:off x="609600" y="1752600"/>
            <a:ext cx="8400300" cy="585000"/>
          </a:xfrm>
          <a:prstGeom prst="rect">
            <a:avLst/>
          </a:prstGeom>
          <a:noFill/>
          <a:ln>
            <a:noFill/>
          </a:ln>
        </p:spPr>
        <p:txBody>
          <a:bodyPr spcFirstLastPara="1" wrap="square" lIns="91425" tIns="45700" rIns="91425" bIns="45700" anchor="t" anchorCtr="0">
            <a:spAutoFit/>
          </a:bodyPr>
          <a:lstStyle/>
          <a:p>
            <a:pPr marL="285750" marR="0" lvl="0" indent="-273050" algn="l" rtl="0">
              <a:lnSpc>
                <a:spcPct val="100000"/>
              </a:lnSpc>
              <a:spcBef>
                <a:spcPts val="0"/>
              </a:spcBef>
              <a:spcAft>
                <a:spcPts val="0"/>
              </a:spcAft>
              <a:buClr>
                <a:schemeClr val="dk1"/>
              </a:buClr>
              <a:buSzPts val="1600"/>
              <a:buFont typeface="Noto Sans Symbols"/>
              <a:buChar char="⮚"/>
            </a:pPr>
            <a:r>
              <a:rPr lang="de-DE" sz="1600">
                <a:solidFill>
                  <a:schemeClr val="dk1"/>
                </a:solidFill>
                <a:latin typeface="Calibri"/>
                <a:ea typeface="Calibri"/>
                <a:cs typeface="Calibri"/>
                <a:sym typeface="Calibri"/>
              </a:rPr>
              <a:t>1 or 2 days after having registered on WueStudy and having been </a:t>
            </a:r>
            <a:r>
              <a:rPr lang="de-DE" sz="1600" b="1">
                <a:solidFill>
                  <a:srgbClr val="C00000"/>
                </a:solidFill>
                <a:latin typeface="Calibri"/>
                <a:ea typeface="Calibri"/>
                <a:cs typeface="Calibri"/>
                <a:sym typeface="Calibri"/>
              </a:rPr>
              <a:t>admitted</a:t>
            </a:r>
            <a:r>
              <a:rPr lang="de-DE" sz="1600">
                <a:solidFill>
                  <a:schemeClr val="dk1"/>
                </a:solidFill>
                <a:latin typeface="Calibri"/>
                <a:ea typeface="Calibri"/>
                <a:cs typeface="Calibri"/>
                <a:sym typeface="Calibri"/>
              </a:rPr>
              <a:t> to the course, the course should appear on WueCampus under “My courses” -&gt; “Sommersemester 25”</a:t>
            </a:r>
            <a:endParaRPr sz="1600" b="1" i="0" u="none" strike="noStrike" cap="none">
              <a:solidFill>
                <a:schemeClr val="dk1"/>
              </a:solidFill>
              <a:latin typeface="Calibri"/>
              <a:ea typeface="Calibri"/>
              <a:cs typeface="Calibri"/>
              <a:sym typeface="Calibri"/>
            </a:endParaRPr>
          </a:p>
        </p:txBody>
      </p:sp>
      <p:pic>
        <p:nvPicPr>
          <p:cNvPr id="523" name="Google Shape;523;p50"/>
          <p:cNvPicPr preferRelativeResize="0"/>
          <p:nvPr/>
        </p:nvPicPr>
        <p:blipFill>
          <a:blip r:embed="rId3">
            <a:alphaModFix/>
          </a:blip>
          <a:stretch>
            <a:fillRect/>
          </a:stretch>
        </p:blipFill>
        <p:spPr>
          <a:xfrm>
            <a:off x="674238" y="2462800"/>
            <a:ext cx="8271025" cy="3426000"/>
          </a:xfrm>
          <a:prstGeom prst="rect">
            <a:avLst/>
          </a:prstGeom>
          <a:noFill/>
          <a:ln>
            <a:noFill/>
          </a:ln>
        </p:spPr>
      </p:pic>
      <p:sp>
        <p:nvSpPr>
          <p:cNvPr id="524" name="Google Shape;524;p50"/>
          <p:cNvSpPr/>
          <p:nvPr/>
        </p:nvSpPr>
        <p:spPr>
          <a:xfrm>
            <a:off x="2294401" y="2462802"/>
            <a:ext cx="1134600" cy="273000"/>
          </a:xfrm>
          <a:prstGeom prst="ellipse">
            <a:avLst/>
          </a:prstGeom>
          <a:noFill/>
          <a:ln w="25400" cap="flat" cmpd="sng">
            <a:solidFill>
              <a:srgbClr val="00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5" name="Google Shape;525;p50"/>
          <p:cNvSpPr txBox="1"/>
          <p:nvPr/>
        </p:nvSpPr>
        <p:spPr>
          <a:xfrm>
            <a:off x="868050" y="5888800"/>
            <a:ext cx="80772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a:t>ATTENTION: If some days after registration on WueStudy the course doesn’t appear on WueCampus, make sure you have been admitted to the course (see slide 39) or that the registration period is over. For courses with limited spots you will get access on the WueCampus room only after the registration period is over!</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51"/>
          <p:cNvSpPr txBox="1"/>
          <p:nvPr/>
        </p:nvSpPr>
        <p:spPr>
          <a:xfrm>
            <a:off x="685800" y="1117600"/>
            <a:ext cx="4800600" cy="3303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WueCampus</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532" name="Google Shape;532;p51"/>
          <p:cNvSpPr txBox="1"/>
          <p:nvPr/>
        </p:nvSpPr>
        <p:spPr>
          <a:xfrm>
            <a:off x="609600" y="1752600"/>
            <a:ext cx="8217000" cy="3693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de-DE" sz="1800" b="0" i="0" u="none" strike="noStrike" cap="none">
                <a:solidFill>
                  <a:schemeClr val="dk1"/>
                </a:solidFill>
                <a:latin typeface="Calibri"/>
                <a:ea typeface="Calibri"/>
                <a:cs typeface="Calibri"/>
                <a:sym typeface="Calibri"/>
              </a:rPr>
              <a:t>Enrollment options for WueCampus if you don</a:t>
            </a:r>
            <a:r>
              <a:rPr lang="de-DE" sz="1800">
                <a:solidFill>
                  <a:schemeClr val="dk1"/>
                </a:solidFill>
                <a:latin typeface="Calibri"/>
                <a:ea typeface="Calibri"/>
                <a:cs typeface="Calibri"/>
                <a:sym typeface="Calibri"/>
              </a:rPr>
              <a:t>’t get access automatically after registration</a:t>
            </a:r>
            <a:r>
              <a:rPr lang="de-DE" sz="1800" b="0" i="0" u="none" strike="noStrike" cap="none">
                <a:solidFill>
                  <a:schemeClr val="dk1"/>
                </a:solidFill>
                <a:latin typeface="Calibri"/>
                <a:ea typeface="Calibri"/>
                <a:cs typeface="Calibri"/>
                <a:sym typeface="Calibri"/>
              </a:rPr>
              <a:t>:</a:t>
            </a:r>
            <a:endParaRPr sz="1800" b="1" i="0" u="none" strike="noStrike" cap="none">
              <a:solidFill>
                <a:schemeClr val="dk1"/>
              </a:solidFill>
              <a:latin typeface="Calibri"/>
              <a:ea typeface="Calibri"/>
              <a:cs typeface="Calibri"/>
              <a:sym typeface="Calibri"/>
            </a:endParaRPr>
          </a:p>
        </p:txBody>
      </p:sp>
      <p:graphicFrame>
        <p:nvGraphicFramePr>
          <p:cNvPr id="533" name="Google Shape;533;p51"/>
          <p:cNvGraphicFramePr/>
          <p:nvPr/>
        </p:nvGraphicFramePr>
        <p:xfrm>
          <a:off x="952500" y="2476500"/>
          <a:ext cx="7239000" cy="2621130"/>
        </p:xfrm>
        <a:graphic>
          <a:graphicData uri="http://schemas.openxmlformats.org/drawingml/2006/table">
            <a:tbl>
              <a:tblPr>
                <a:noFill/>
                <a:tableStyleId>{FB34963A-4E67-4657-A366-7B2E3D1F38CB}</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de-DE" sz="1400" b="1" u="none" strike="noStrike" cap="none">
                          <a:solidFill>
                            <a:schemeClr val="dk1"/>
                          </a:solidFill>
                        </a:rPr>
                        <a:t>Options to get into WueCampus</a:t>
                      </a:r>
                      <a:endParaRPr sz="1400" b="1" u="none" strike="noStrike" cap="none">
                        <a:solidFill>
                          <a:schemeClr val="dk1"/>
                        </a:solidFill>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de-DE" sz="1400" b="1" u="none" strike="noStrike" cap="none">
                          <a:solidFill>
                            <a:schemeClr val="dk1"/>
                          </a:solidFill>
                        </a:rPr>
                        <a:t>What to do</a:t>
                      </a:r>
                      <a:endParaRPr sz="1400" b="1" u="none" strike="noStrike" cap="none">
                        <a:solidFill>
                          <a:schemeClr val="dk1"/>
                        </a:solidFill>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de-DE" sz="1400" u="none" strike="noStrike" cap="none">
                          <a:solidFill>
                            <a:schemeClr val="dk1"/>
                          </a:solidFill>
                        </a:rPr>
                        <a:t>Self-registration</a:t>
                      </a:r>
                      <a:endParaRPr sz="1400" u="none" strike="noStrike" cap="none">
                        <a:solidFill>
                          <a:schemeClr val="dk1"/>
                        </a:solidFill>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de-DE" sz="1400" u="none" strike="noStrike" cap="none">
                          <a:solidFill>
                            <a:schemeClr val="dk1"/>
                          </a:solidFill>
                        </a:rPr>
                        <a:t>Login to your WueCampus account and </a:t>
                      </a:r>
                      <a:r>
                        <a:rPr lang="de-DE">
                          <a:solidFill>
                            <a:schemeClr val="dk1"/>
                          </a:solidFill>
                        </a:rPr>
                        <a:t>c</a:t>
                      </a:r>
                      <a:r>
                        <a:rPr lang="de-DE" sz="1400" u="none" strike="noStrike" cap="none">
                          <a:solidFill>
                            <a:schemeClr val="dk1"/>
                          </a:solidFill>
                        </a:rPr>
                        <a:t>lick on self-enrollment</a:t>
                      </a:r>
                      <a:endParaRPr sz="1400" u="none" strike="noStrike" cap="none">
                        <a:solidFill>
                          <a:schemeClr val="dk1"/>
                        </a:solidFill>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de-DE">
                          <a:solidFill>
                            <a:schemeClr val="dk1"/>
                          </a:solidFill>
                        </a:rPr>
                        <a:t>P</a:t>
                      </a:r>
                      <a:r>
                        <a:rPr lang="de-DE" sz="1400" u="none" strike="noStrike" cap="none">
                          <a:solidFill>
                            <a:schemeClr val="dk1"/>
                          </a:solidFill>
                        </a:rPr>
                        <a:t>assword given in Wuestudy course information</a:t>
                      </a:r>
                      <a:endParaRPr sz="1400" u="none" strike="noStrike" cap="none">
                        <a:solidFill>
                          <a:schemeClr val="dk1"/>
                        </a:solidFill>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de-DE" sz="1400" u="none" strike="noStrike" cap="none">
                          <a:solidFill>
                            <a:schemeClr val="dk1"/>
                          </a:solidFill>
                        </a:rPr>
                        <a:t>Login to your Wuecampus account and enter the password to enrol</a:t>
                      </a:r>
                      <a:endParaRPr sz="1400" u="none" strike="noStrike" cap="none">
                        <a:solidFill>
                          <a:schemeClr val="dk1"/>
                        </a:solidFill>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de-DE">
                          <a:solidFill>
                            <a:schemeClr val="dk1"/>
                          </a:solidFill>
                        </a:rPr>
                        <a:t>A</a:t>
                      </a:r>
                      <a:r>
                        <a:rPr lang="de-DE" sz="1400" u="none" strike="noStrike" cap="none">
                          <a:solidFill>
                            <a:schemeClr val="dk1"/>
                          </a:solidFill>
                        </a:rPr>
                        <a:t>dditional information in Wuestudy</a:t>
                      </a:r>
                      <a:endParaRPr sz="1400" u="none" strike="noStrike" cap="none">
                        <a:solidFill>
                          <a:schemeClr val="dk1"/>
                        </a:solidFill>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de-DE">
                          <a:solidFill>
                            <a:schemeClr val="dk1"/>
                          </a:solidFill>
                        </a:rPr>
                        <a:t>R</a:t>
                      </a:r>
                      <a:r>
                        <a:rPr lang="de-DE" sz="1400" u="none" strike="noStrike" cap="none">
                          <a:solidFill>
                            <a:schemeClr val="dk1"/>
                          </a:solidFill>
                        </a:rPr>
                        <a:t>ead the info in Wuestudy/Chair’s homepage</a:t>
                      </a:r>
                      <a:endParaRPr sz="1400" u="none" strike="noStrike" cap="none">
                        <a:solidFill>
                          <a:schemeClr val="dk1"/>
                        </a:solidFill>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de-DE">
                          <a:solidFill>
                            <a:schemeClr val="dk1"/>
                          </a:solidFill>
                        </a:rPr>
                        <a:t>P</a:t>
                      </a:r>
                      <a:r>
                        <a:rPr lang="de-DE" sz="1400" u="none" strike="noStrike" cap="none">
                          <a:solidFill>
                            <a:schemeClr val="dk1"/>
                          </a:solidFill>
                        </a:rPr>
                        <a:t>assword given via email request</a:t>
                      </a:r>
                      <a:endParaRPr sz="1400" u="none" strike="noStrike" cap="none">
                        <a:solidFill>
                          <a:schemeClr val="dk1"/>
                        </a:solidFill>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de-DE">
                          <a:solidFill>
                            <a:schemeClr val="dk1"/>
                          </a:solidFill>
                        </a:rPr>
                        <a:t>S</a:t>
                      </a:r>
                      <a:r>
                        <a:rPr lang="de-DE" sz="1400" u="none" strike="noStrike" cap="none">
                          <a:solidFill>
                            <a:schemeClr val="dk1"/>
                          </a:solidFill>
                        </a:rPr>
                        <a:t>end an email to get the password</a:t>
                      </a:r>
                      <a:endParaRPr sz="1400" u="none" strike="noStrike" cap="none">
                        <a:solidFill>
                          <a:schemeClr val="dk1"/>
                        </a:solidFill>
                      </a:endParaRPr>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7"/>
          <p:cNvSpPr txBox="1"/>
          <p:nvPr/>
        </p:nvSpPr>
        <p:spPr>
          <a:xfrm>
            <a:off x="1010673" y="552710"/>
            <a:ext cx="5793300" cy="3303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73" name="Google Shape;73;p7"/>
          <p:cNvSpPr txBox="1"/>
          <p:nvPr/>
        </p:nvSpPr>
        <p:spPr>
          <a:xfrm>
            <a:off x="911235" y="1708867"/>
            <a:ext cx="6781800" cy="36932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dirty="0">
                <a:solidFill>
                  <a:schemeClr val="dk1"/>
                </a:solidFill>
                <a:latin typeface="Calibri"/>
                <a:ea typeface="Calibri"/>
                <a:cs typeface="Calibri"/>
                <a:sym typeface="Calibri"/>
              </a:rPr>
              <a:t>First </a:t>
            </a:r>
            <a:r>
              <a:rPr lang="de-DE" sz="1800" dirty="0" err="1">
                <a:solidFill>
                  <a:schemeClr val="dk1"/>
                </a:solidFill>
                <a:latin typeface="Calibri"/>
                <a:ea typeface="Calibri"/>
                <a:cs typeface="Calibri"/>
                <a:sym typeface="Calibri"/>
              </a:rPr>
              <a:t>events</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of</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the</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semester</a:t>
            </a:r>
            <a:r>
              <a:rPr lang="de-DE" sz="1800"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de-DE" sz="1800" b="1" dirty="0">
                <a:solidFill>
                  <a:schemeClr val="dk1"/>
                </a:solidFill>
                <a:latin typeface="Calibri"/>
                <a:ea typeface="Calibri"/>
                <a:cs typeface="Calibri"/>
                <a:sym typeface="Calibri"/>
              </a:rPr>
              <a:t>13.10 </a:t>
            </a:r>
            <a:r>
              <a:rPr lang="de-DE" sz="1800" dirty="0">
                <a:solidFill>
                  <a:schemeClr val="dk1"/>
                </a:solidFill>
                <a:latin typeface="Calibri"/>
                <a:ea typeface="Calibri"/>
                <a:cs typeface="Calibri"/>
                <a:sym typeface="Calibri"/>
              </a:rPr>
              <a:t>(Monday): </a:t>
            </a:r>
            <a:r>
              <a:rPr lang="de-DE" sz="1800" dirty="0" err="1">
                <a:solidFill>
                  <a:schemeClr val="dk1"/>
                </a:solidFill>
                <a:latin typeface="Calibri"/>
                <a:ea typeface="Calibri"/>
                <a:cs typeface="Calibri"/>
                <a:sym typeface="Calibri"/>
              </a:rPr>
              <a:t>Meet</a:t>
            </a:r>
            <a:r>
              <a:rPr lang="de-DE" sz="1800" dirty="0">
                <a:solidFill>
                  <a:schemeClr val="dk1"/>
                </a:solidFill>
                <a:latin typeface="Calibri"/>
                <a:ea typeface="Calibri"/>
                <a:cs typeface="Calibri"/>
                <a:sym typeface="Calibri"/>
              </a:rPr>
              <a:t> &amp; </a:t>
            </a:r>
            <a:r>
              <a:rPr lang="de-DE" sz="1800" dirty="0" err="1">
                <a:solidFill>
                  <a:schemeClr val="dk1"/>
                </a:solidFill>
                <a:latin typeface="Calibri"/>
                <a:ea typeface="Calibri"/>
                <a:cs typeface="Calibri"/>
                <a:sym typeface="Calibri"/>
              </a:rPr>
              <a:t>Greet</a:t>
            </a:r>
            <a:r>
              <a:rPr lang="de-DE" sz="1800" dirty="0">
                <a:solidFill>
                  <a:schemeClr val="dk1"/>
                </a:solidFill>
                <a:latin typeface="Calibri"/>
                <a:ea typeface="Calibri"/>
                <a:cs typeface="Calibri"/>
                <a:sym typeface="Calibri"/>
              </a:rPr>
              <a:t> at </a:t>
            </a:r>
            <a:r>
              <a:rPr lang="de-DE" sz="1800" dirty="0" err="1">
                <a:solidFill>
                  <a:schemeClr val="dk1"/>
                </a:solidFill>
                <a:latin typeface="Calibri"/>
                <a:ea typeface="Calibri"/>
                <a:cs typeface="Calibri"/>
                <a:sym typeface="Calibri"/>
              </a:rPr>
              <a:t>the</a:t>
            </a:r>
            <a:r>
              <a:rPr lang="de-DE" sz="1800" dirty="0">
                <a:solidFill>
                  <a:schemeClr val="dk1"/>
                </a:solidFill>
                <a:latin typeface="Calibri"/>
                <a:ea typeface="Calibri"/>
                <a:cs typeface="Calibri"/>
                <a:sym typeface="Calibri"/>
              </a:rPr>
              <a:t> University  </a:t>
            </a:r>
            <a:endParaRPr sz="1800"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de-DE" sz="1800" b="1" dirty="0">
                <a:solidFill>
                  <a:schemeClr val="dk1"/>
                </a:solidFill>
                <a:latin typeface="Calibri"/>
                <a:ea typeface="Calibri"/>
                <a:cs typeface="Calibri"/>
                <a:sym typeface="Calibri"/>
              </a:rPr>
              <a:t>13.10</a:t>
            </a:r>
            <a:r>
              <a:rPr lang="de-DE" sz="1800" dirty="0">
                <a:solidFill>
                  <a:schemeClr val="dk1"/>
                </a:solidFill>
                <a:latin typeface="Calibri"/>
                <a:ea typeface="Calibri"/>
                <a:cs typeface="Calibri"/>
                <a:sym typeface="Calibri"/>
              </a:rPr>
              <a:t> (Monday): </a:t>
            </a:r>
            <a:r>
              <a:rPr lang="de-DE" sz="1800" dirty="0" err="1">
                <a:solidFill>
                  <a:schemeClr val="dk1"/>
                </a:solidFill>
                <a:latin typeface="Calibri"/>
                <a:ea typeface="Calibri"/>
                <a:cs typeface="Calibri"/>
                <a:sym typeface="Calibri"/>
              </a:rPr>
              <a:t>Wiwi</a:t>
            </a:r>
            <a:r>
              <a:rPr lang="de-DE" sz="1800" dirty="0">
                <a:solidFill>
                  <a:schemeClr val="dk1"/>
                </a:solidFill>
                <a:latin typeface="Calibri"/>
                <a:ea typeface="Calibri"/>
                <a:cs typeface="Calibri"/>
                <a:sym typeface="Calibri"/>
              </a:rPr>
              <a:t> Semester Opening Party at Posthalle </a:t>
            </a:r>
          </a:p>
          <a:p>
            <a:pPr marL="457200" marR="0" lvl="0" indent="-342900" algn="l" rtl="0">
              <a:lnSpc>
                <a:spcPct val="100000"/>
              </a:lnSpc>
              <a:spcBef>
                <a:spcPts val="0"/>
              </a:spcBef>
              <a:spcAft>
                <a:spcPts val="0"/>
              </a:spcAft>
              <a:buClr>
                <a:schemeClr val="dk1"/>
              </a:buClr>
              <a:buSzPts val="1800"/>
              <a:buFont typeface="Calibri"/>
              <a:buChar char="-"/>
            </a:pPr>
            <a:r>
              <a:rPr lang="de-DE" sz="1800" b="1" dirty="0">
                <a:solidFill>
                  <a:schemeClr val="dk1"/>
                </a:solidFill>
                <a:latin typeface="Calibri"/>
                <a:ea typeface="Calibri"/>
                <a:cs typeface="Calibri"/>
                <a:sym typeface="Calibri"/>
              </a:rPr>
              <a:t>17.10</a:t>
            </a:r>
            <a:r>
              <a:rPr lang="de-DE" sz="1800" dirty="0">
                <a:solidFill>
                  <a:schemeClr val="dk1"/>
                </a:solidFill>
                <a:latin typeface="Calibri"/>
                <a:ea typeface="Calibri"/>
                <a:cs typeface="Calibri"/>
                <a:sym typeface="Calibri"/>
              </a:rPr>
              <a:t> (Friday): Pub Crawl </a:t>
            </a:r>
            <a:r>
              <a:rPr lang="de-DE" sz="1800" dirty="0" err="1">
                <a:solidFill>
                  <a:schemeClr val="dk1"/>
                </a:solidFill>
                <a:latin typeface="Calibri"/>
                <a:ea typeface="Calibri"/>
                <a:cs typeface="Calibri"/>
                <a:sym typeface="Calibri"/>
              </a:rPr>
              <a:t>with</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Buddies</a:t>
            </a:r>
            <a:endParaRPr lang="de-DE" sz="1800"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de-DE" sz="1800" b="1" dirty="0">
                <a:solidFill>
                  <a:schemeClr val="dk1"/>
                </a:solidFill>
                <a:latin typeface="Calibri"/>
                <a:ea typeface="Calibri"/>
                <a:cs typeface="Calibri"/>
                <a:sym typeface="Calibri"/>
              </a:rPr>
              <a:t>19.10</a:t>
            </a:r>
            <a:r>
              <a:rPr lang="de-DE" sz="1800" dirty="0">
                <a:solidFill>
                  <a:schemeClr val="dk1"/>
                </a:solidFill>
                <a:latin typeface="Calibri"/>
                <a:ea typeface="Calibri"/>
                <a:cs typeface="Calibri"/>
                <a:sym typeface="Calibri"/>
              </a:rPr>
              <a:t> (Sunday): </a:t>
            </a:r>
            <a:r>
              <a:rPr lang="de-DE" sz="1800" dirty="0" err="1">
                <a:solidFill>
                  <a:schemeClr val="dk1"/>
                </a:solidFill>
                <a:latin typeface="Calibri"/>
                <a:ea typeface="Calibri"/>
                <a:cs typeface="Calibri"/>
                <a:sym typeface="Calibri"/>
              </a:rPr>
              <a:t>Wine</a:t>
            </a:r>
            <a:r>
              <a:rPr lang="de-DE" sz="1800" dirty="0">
                <a:solidFill>
                  <a:schemeClr val="dk1"/>
                </a:solidFill>
                <a:latin typeface="Calibri"/>
                <a:ea typeface="Calibri"/>
                <a:cs typeface="Calibri"/>
                <a:sym typeface="Calibri"/>
              </a:rPr>
              <a:t> Walk</a:t>
            </a:r>
            <a:endParaRPr sz="1800" dirty="0">
              <a:solidFill>
                <a:schemeClr val="dk1"/>
              </a:solidFill>
              <a:latin typeface="Calibri"/>
              <a:ea typeface="Calibri"/>
              <a:cs typeface="Calibri"/>
              <a:sym typeface="Calibri"/>
            </a:endParaRPr>
          </a:p>
          <a:p>
            <a:pPr marL="742950" marR="0" lvl="1" indent="-17145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742950" marR="0" lvl="1" indent="-17145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pic>
        <p:nvPicPr>
          <p:cNvPr id="74" name="Google Shape;74;p7"/>
          <p:cNvPicPr preferRelativeResize="0"/>
          <p:nvPr/>
        </p:nvPicPr>
        <p:blipFill rotWithShape="1">
          <a:blip r:embed="rId3">
            <a:alphaModFix/>
          </a:blip>
          <a:srcRect/>
          <a:stretch/>
        </p:blipFill>
        <p:spPr>
          <a:xfrm>
            <a:off x="3429000" y="4526774"/>
            <a:ext cx="2498700" cy="1874026"/>
          </a:xfrm>
          <a:prstGeom prst="rect">
            <a:avLst/>
          </a:prstGeom>
          <a:noFill/>
          <a:ln>
            <a:noFill/>
          </a:ln>
        </p:spPr>
      </p:pic>
      <p:pic>
        <p:nvPicPr>
          <p:cNvPr id="75" name="Google Shape;75;p7"/>
          <p:cNvPicPr preferRelativeResize="0"/>
          <p:nvPr/>
        </p:nvPicPr>
        <p:blipFill rotWithShape="1">
          <a:blip r:embed="rId4">
            <a:alphaModFix/>
          </a:blip>
          <a:srcRect/>
          <a:stretch/>
        </p:blipFill>
        <p:spPr>
          <a:xfrm>
            <a:off x="854100" y="4526773"/>
            <a:ext cx="2498700" cy="1874025"/>
          </a:xfrm>
          <a:prstGeom prst="rect">
            <a:avLst/>
          </a:prstGeom>
          <a:noFill/>
          <a:ln>
            <a:noFill/>
          </a:ln>
        </p:spPr>
      </p:pic>
      <p:sp>
        <p:nvSpPr>
          <p:cNvPr id="76" name="Google Shape;76;p7"/>
          <p:cNvSpPr txBox="1"/>
          <p:nvPr/>
        </p:nvSpPr>
        <p:spPr>
          <a:xfrm>
            <a:off x="685800" y="1117600"/>
            <a:ext cx="3886200" cy="3303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1. Buddy Programme</a:t>
            </a:r>
            <a:endParaRPr sz="2400" b="0" i="0" u="none" strike="noStrike" cap="none">
              <a:solidFill>
                <a:schemeClr val="dk1"/>
              </a:solidFill>
              <a:latin typeface="Calibri"/>
              <a:ea typeface="Calibri"/>
              <a:cs typeface="Calibri"/>
              <a:sym typeface="Calibri"/>
            </a:endParaRPr>
          </a:p>
        </p:txBody>
      </p:sp>
      <p:pic>
        <p:nvPicPr>
          <p:cNvPr id="77" name="Google Shape;77;p7" descr="Ein Bild, das Gras, draußen, Feld, stehend enthält.&#10;&#10;Automatisch generierte Beschreibung"/>
          <p:cNvPicPr preferRelativeResize="0"/>
          <p:nvPr/>
        </p:nvPicPr>
        <p:blipFill rotWithShape="1">
          <a:blip r:embed="rId5">
            <a:alphaModFix/>
          </a:blip>
          <a:srcRect/>
          <a:stretch/>
        </p:blipFill>
        <p:spPr>
          <a:xfrm>
            <a:off x="5995623" y="4505082"/>
            <a:ext cx="2843578" cy="189571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52"/>
          <p:cNvSpPr txBox="1"/>
          <p:nvPr/>
        </p:nvSpPr>
        <p:spPr>
          <a:xfrm>
            <a:off x="685800" y="1117600"/>
            <a:ext cx="4800600" cy="3303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WueCampus</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540" name="Google Shape;540;p52"/>
          <p:cNvPicPr preferRelativeResize="0"/>
          <p:nvPr/>
        </p:nvPicPr>
        <p:blipFill rotWithShape="1">
          <a:blip r:embed="rId3">
            <a:alphaModFix/>
          </a:blip>
          <a:srcRect/>
          <a:stretch/>
        </p:blipFill>
        <p:spPr>
          <a:xfrm>
            <a:off x="328077" y="1913400"/>
            <a:ext cx="6201837" cy="2645050"/>
          </a:xfrm>
          <a:prstGeom prst="rect">
            <a:avLst/>
          </a:prstGeom>
          <a:noFill/>
          <a:ln>
            <a:noFill/>
          </a:ln>
        </p:spPr>
      </p:pic>
      <p:sp>
        <p:nvSpPr>
          <p:cNvPr id="541" name="Google Shape;541;p52"/>
          <p:cNvSpPr txBox="1"/>
          <p:nvPr/>
        </p:nvSpPr>
        <p:spPr>
          <a:xfrm>
            <a:off x="6620000" y="2597975"/>
            <a:ext cx="2653500" cy="85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chemeClr val="dk1"/>
                </a:solidFill>
                <a:latin typeface="Calibri"/>
                <a:ea typeface="Calibri"/>
                <a:cs typeface="Calibri"/>
                <a:sym typeface="Calibri"/>
              </a:rPr>
              <a:t>Login and do the self-enrollment</a:t>
            </a:r>
            <a:endParaRPr sz="1800" b="0" i="0" u="none" strike="noStrike" cap="none">
              <a:solidFill>
                <a:schemeClr val="dk1"/>
              </a:solidFill>
              <a:latin typeface="Calibri"/>
              <a:ea typeface="Calibri"/>
              <a:cs typeface="Calibri"/>
              <a:sym typeface="Calibri"/>
            </a:endParaRPr>
          </a:p>
        </p:txBody>
      </p:sp>
      <p:pic>
        <p:nvPicPr>
          <p:cNvPr id="542" name="Google Shape;542;p52"/>
          <p:cNvPicPr preferRelativeResize="0"/>
          <p:nvPr/>
        </p:nvPicPr>
        <p:blipFill rotWithShape="1">
          <a:blip r:embed="rId4">
            <a:alphaModFix/>
          </a:blip>
          <a:srcRect/>
          <a:stretch/>
        </p:blipFill>
        <p:spPr>
          <a:xfrm>
            <a:off x="3767991" y="4058375"/>
            <a:ext cx="5257009" cy="2645049"/>
          </a:xfrm>
          <a:prstGeom prst="rect">
            <a:avLst/>
          </a:prstGeom>
          <a:noFill/>
          <a:ln>
            <a:noFill/>
          </a:ln>
        </p:spPr>
      </p:pic>
      <p:sp>
        <p:nvSpPr>
          <p:cNvPr id="543" name="Google Shape;543;p52"/>
          <p:cNvSpPr txBox="1"/>
          <p:nvPr/>
        </p:nvSpPr>
        <p:spPr>
          <a:xfrm>
            <a:off x="987450" y="5023950"/>
            <a:ext cx="2814300" cy="121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chemeClr val="dk1"/>
                </a:solidFill>
                <a:latin typeface="Calibri"/>
                <a:ea typeface="Calibri"/>
                <a:cs typeface="Calibri"/>
                <a:sym typeface="Calibri"/>
              </a:rPr>
              <a:t>Get the password via emailing to the professor: email is written in the WueCampus platform</a:t>
            </a:r>
            <a:endParaRPr sz="1800" b="0" i="0" u="none" strike="noStrike" cap="none">
              <a:solidFill>
                <a:schemeClr val="dk1"/>
              </a:solidFill>
              <a:latin typeface="Calibri"/>
              <a:ea typeface="Calibri"/>
              <a:cs typeface="Calibri"/>
              <a:sym typeface="Calibri"/>
            </a:endParaRPr>
          </a:p>
        </p:txBody>
      </p:sp>
      <p:cxnSp>
        <p:nvCxnSpPr>
          <p:cNvPr id="544" name="Google Shape;544;p52"/>
          <p:cNvCxnSpPr/>
          <p:nvPr/>
        </p:nvCxnSpPr>
        <p:spPr>
          <a:xfrm flipH="1">
            <a:off x="3429000" y="3306875"/>
            <a:ext cx="3081300" cy="751500"/>
          </a:xfrm>
          <a:prstGeom prst="straightConnector1">
            <a:avLst/>
          </a:prstGeom>
          <a:noFill/>
          <a:ln w="9525" cap="flat" cmpd="sng">
            <a:solidFill>
              <a:schemeClr val="dk2"/>
            </a:solidFill>
            <a:prstDash val="solid"/>
            <a:round/>
            <a:headEnd type="none" w="sm" len="sm"/>
            <a:tailEnd type="triangle" w="med" len="med"/>
          </a:ln>
        </p:spPr>
      </p:cxnSp>
      <p:cxnSp>
        <p:nvCxnSpPr>
          <p:cNvPr id="545" name="Google Shape;545;p52"/>
          <p:cNvCxnSpPr/>
          <p:nvPr/>
        </p:nvCxnSpPr>
        <p:spPr>
          <a:xfrm>
            <a:off x="3340600" y="6086850"/>
            <a:ext cx="2302500" cy="18870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53"/>
          <p:cNvSpPr txBox="1"/>
          <p:nvPr/>
        </p:nvSpPr>
        <p:spPr>
          <a:xfrm>
            <a:off x="685800" y="1117600"/>
            <a:ext cx="4800600" cy="3303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4. University Platforms - WueCampus</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552" name="Google Shape;552;p53"/>
          <p:cNvSpPr txBox="1"/>
          <p:nvPr/>
        </p:nvSpPr>
        <p:spPr>
          <a:xfrm>
            <a:off x="6246300" y="2147150"/>
            <a:ext cx="2653500" cy="149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chemeClr val="dk1"/>
                </a:solidFill>
                <a:latin typeface="Calibri"/>
                <a:ea typeface="Calibri"/>
                <a:cs typeface="Calibri"/>
                <a:sym typeface="Calibri"/>
              </a:rPr>
              <a:t>Additional information how to enroll on the Chair’s Homepage (click on the link in Wuestudy)</a:t>
            </a:r>
            <a:endParaRPr sz="1800" b="0" i="0" u="none" strike="noStrike" cap="none">
              <a:solidFill>
                <a:schemeClr val="dk1"/>
              </a:solidFill>
              <a:latin typeface="Calibri"/>
              <a:ea typeface="Calibri"/>
              <a:cs typeface="Calibri"/>
              <a:sym typeface="Calibri"/>
            </a:endParaRPr>
          </a:p>
        </p:txBody>
      </p:sp>
      <p:pic>
        <p:nvPicPr>
          <p:cNvPr id="553" name="Google Shape;553;p53"/>
          <p:cNvPicPr preferRelativeResize="0"/>
          <p:nvPr/>
        </p:nvPicPr>
        <p:blipFill rotWithShape="1">
          <a:blip r:embed="rId3">
            <a:alphaModFix/>
          </a:blip>
          <a:srcRect/>
          <a:stretch/>
        </p:blipFill>
        <p:spPr>
          <a:xfrm>
            <a:off x="382050" y="1647675"/>
            <a:ext cx="5504127" cy="2805326"/>
          </a:xfrm>
          <a:prstGeom prst="rect">
            <a:avLst/>
          </a:prstGeom>
          <a:noFill/>
          <a:ln>
            <a:noFill/>
          </a:ln>
        </p:spPr>
      </p:pic>
      <p:pic>
        <p:nvPicPr>
          <p:cNvPr id="554" name="Google Shape;554;p53"/>
          <p:cNvPicPr preferRelativeResize="0"/>
          <p:nvPr/>
        </p:nvPicPr>
        <p:blipFill rotWithShape="1">
          <a:blip r:embed="rId4">
            <a:alphaModFix/>
          </a:blip>
          <a:srcRect/>
          <a:stretch/>
        </p:blipFill>
        <p:spPr>
          <a:xfrm>
            <a:off x="3881000" y="4453001"/>
            <a:ext cx="5262999" cy="2402479"/>
          </a:xfrm>
          <a:prstGeom prst="rect">
            <a:avLst/>
          </a:prstGeom>
          <a:noFill/>
          <a:ln>
            <a:noFill/>
          </a:ln>
        </p:spPr>
      </p:pic>
      <p:sp>
        <p:nvSpPr>
          <p:cNvPr id="555" name="Google Shape;555;p53"/>
          <p:cNvSpPr txBox="1"/>
          <p:nvPr/>
        </p:nvSpPr>
        <p:spPr>
          <a:xfrm>
            <a:off x="893525" y="4967600"/>
            <a:ext cx="2653500" cy="149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chemeClr val="dk1"/>
                </a:solidFill>
                <a:latin typeface="Calibri"/>
                <a:ea typeface="Calibri"/>
                <a:cs typeface="Calibri"/>
                <a:sym typeface="Calibri"/>
              </a:rPr>
              <a:t>Password to enroll given in WueStudy (German Word for enrollment password is „Einschreibeschlüssel“)</a:t>
            </a:r>
            <a:endParaRPr sz="1800" b="0" i="0" u="none" strike="noStrike" cap="none">
              <a:solidFill>
                <a:schemeClr val="dk1"/>
              </a:solidFill>
              <a:latin typeface="Calibri"/>
              <a:ea typeface="Calibri"/>
              <a:cs typeface="Calibri"/>
              <a:sym typeface="Calibri"/>
            </a:endParaRPr>
          </a:p>
        </p:txBody>
      </p:sp>
      <p:cxnSp>
        <p:nvCxnSpPr>
          <p:cNvPr id="556" name="Google Shape;556;p53"/>
          <p:cNvCxnSpPr/>
          <p:nvPr/>
        </p:nvCxnSpPr>
        <p:spPr>
          <a:xfrm flipH="1">
            <a:off x="3820500" y="2896100"/>
            <a:ext cx="2425800" cy="1049700"/>
          </a:xfrm>
          <a:prstGeom prst="straightConnector1">
            <a:avLst/>
          </a:prstGeom>
          <a:noFill/>
          <a:ln w="9525" cap="flat" cmpd="sng">
            <a:solidFill>
              <a:schemeClr val="dk2"/>
            </a:solidFill>
            <a:prstDash val="solid"/>
            <a:round/>
            <a:headEnd type="none" w="sm" len="sm"/>
            <a:tailEnd type="triangle" w="med" len="med"/>
          </a:ln>
        </p:spPr>
      </p:cxnSp>
      <p:cxnSp>
        <p:nvCxnSpPr>
          <p:cNvPr id="557" name="Google Shape;557;p53"/>
          <p:cNvCxnSpPr/>
          <p:nvPr/>
        </p:nvCxnSpPr>
        <p:spPr>
          <a:xfrm>
            <a:off x="3388300" y="6087650"/>
            <a:ext cx="1446900" cy="50730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54"/>
          <p:cNvSpPr txBox="1"/>
          <p:nvPr/>
        </p:nvSpPr>
        <p:spPr>
          <a:xfrm>
            <a:off x="685800" y="1117600"/>
            <a:ext cx="7091100" cy="3303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5. Online Library</a:t>
            </a:r>
            <a:r>
              <a:rPr lang="de-DE" sz="2400">
                <a:solidFill>
                  <a:schemeClr val="dk1"/>
                </a:solidFill>
                <a:latin typeface="Calibri"/>
                <a:ea typeface="Calibri"/>
                <a:cs typeface="Calibri"/>
                <a:sym typeface="Calibri"/>
              </a:rPr>
              <a:t>, </a:t>
            </a:r>
            <a:r>
              <a:rPr lang="de-DE" sz="2400" b="0" i="0" u="none" strike="noStrike" cap="none">
                <a:solidFill>
                  <a:schemeClr val="dk1"/>
                </a:solidFill>
                <a:latin typeface="Calibri"/>
                <a:ea typeface="Calibri"/>
                <a:cs typeface="Calibri"/>
                <a:sym typeface="Calibri"/>
              </a:rPr>
              <a:t>VPN client and eduroam</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564" name="Google Shape;564;p54"/>
          <p:cNvSpPr txBox="1"/>
          <p:nvPr/>
        </p:nvSpPr>
        <p:spPr>
          <a:xfrm>
            <a:off x="685800" y="1754725"/>
            <a:ext cx="7517400" cy="482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de-DE" sz="1700" b="1" i="0" u="none" strike="noStrike" cap="none">
                <a:solidFill>
                  <a:schemeClr val="dk1"/>
                </a:solidFill>
                <a:latin typeface="Calibri"/>
                <a:ea typeface="Calibri"/>
                <a:cs typeface="Calibri"/>
                <a:sym typeface="Calibri"/>
              </a:rPr>
              <a:t>Connect to our university network - VPN clien</a:t>
            </a:r>
            <a:r>
              <a:rPr lang="de-DE" sz="1700" b="1" i="0" u="none" strike="noStrike" cap="none">
                <a:solidFill>
                  <a:srgbClr val="000000"/>
                </a:solidFill>
                <a:latin typeface="Calibri"/>
                <a:ea typeface="Calibri"/>
                <a:cs typeface="Calibri"/>
                <a:sym typeface="Calibri"/>
              </a:rPr>
              <a:t>t</a:t>
            </a:r>
            <a:endParaRPr sz="1700" b="1" i="0" u="none" strike="noStrike" cap="none">
              <a:solidFill>
                <a:srgbClr val="000000"/>
              </a:solidFill>
              <a:latin typeface="Calibri"/>
              <a:ea typeface="Calibri"/>
              <a:cs typeface="Calibri"/>
              <a:sym typeface="Calibri"/>
            </a:endParaRPr>
          </a:p>
          <a:p>
            <a:pPr marL="457200" marR="0" lvl="0" indent="-336550" algn="l" rtl="0">
              <a:lnSpc>
                <a:spcPct val="100000"/>
              </a:lnSpc>
              <a:spcBef>
                <a:spcPts val="340"/>
              </a:spcBef>
              <a:spcAft>
                <a:spcPts val="0"/>
              </a:spcAft>
              <a:buClr>
                <a:srgbClr val="000000"/>
              </a:buClr>
              <a:buSzPts val="1700"/>
              <a:buFont typeface="Calibri"/>
              <a:buAutoNum type="arabicParenR"/>
            </a:pPr>
            <a:r>
              <a:rPr lang="de-DE" sz="1700" b="0" i="0" u="none" strike="noStrike" cap="none">
                <a:solidFill>
                  <a:srgbClr val="000000"/>
                </a:solidFill>
                <a:latin typeface="Calibri"/>
                <a:ea typeface="Calibri"/>
                <a:cs typeface="Calibri"/>
                <a:sym typeface="Calibri"/>
              </a:rPr>
              <a:t>Install Cisco VPN Client</a:t>
            </a:r>
            <a:endParaRPr sz="17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340"/>
              </a:spcBef>
              <a:spcAft>
                <a:spcPts val="0"/>
              </a:spcAft>
              <a:buClr>
                <a:schemeClr val="dk1"/>
              </a:buClr>
              <a:buSzPts val="1700"/>
              <a:buFont typeface="Arial"/>
              <a:buChar char="•"/>
            </a:pPr>
            <a:r>
              <a:rPr lang="de-DE" sz="1700" b="0" i="0" u="none" strike="noStrike" cap="none">
                <a:solidFill>
                  <a:srgbClr val="000000"/>
                </a:solidFill>
                <a:latin typeface="Calibri"/>
                <a:ea typeface="Calibri"/>
                <a:cs typeface="Calibri"/>
                <a:sym typeface="Calibri"/>
              </a:rPr>
              <a:t>go to  </a:t>
            </a:r>
            <a:r>
              <a:rPr lang="de-DE" sz="1700" b="0" i="0" u="none" strike="noStrike" cap="none">
                <a:solidFill>
                  <a:schemeClr val="hlink"/>
                </a:solidFill>
                <a:uFill>
                  <a:noFill/>
                </a:uFill>
                <a:latin typeface="Calibri"/>
                <a:ea typeface="Calibri"/>
                <a:cs typeface="Calibri"/>
                <a:sym typeface="Calibri"/>
                <a:hlinkClick r:id="rId3"/>
              </a:rPr>
              <a:t>https://vpngw.uni-wuerzburg.de</a:t>
            </a:r>
            <a:endParaRPr sz="17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340"/>
              </a:spcBef>
              <a:spcAft>
                <a:spcPts val="0"/>
              </a:spcAft>
              <a:buClr>
                <a:schemeClr val="dk1"/>
              </a:buClr>
              <a:buSzPts val="1700"/>
              <a:buFont typeface="Arial"/>
              <a:buChar char="•"/>
            </a:pPr>
            <a:r>
              <a:rPr lang="de-DE" sz="1700" b="0" i="0" u="none" strike="noStrike" cap="none">
                <a:solidFill>
                  <a:schemeClr val="dk1"/>
                </a:solidFill>
                <a:latin typeface="Calibri"/>
                <a:ea typeface="Calibri"/>
                <a:cs typeface="Calibri"/>
                <a:sym typeface="Calibri"/>
              </a:rPr>
              <a:t>use your </a:t>
            </a:r>
            <a:r>
              <a:rPr lang="de-DE" sz="1700">
                <a:solidFill>
                  <a:schemeClr val="dk1"/>
                </a:solidFill>
                <a:latin typeface="Calibri"/>
                <a:ea typeface="Calibri"/>
                <a:cs typeface="Calibri"/>
                <a:sym typeface="Calibri"/>
              </a:rPr>
              <a:t>s</a:t>
            </a:r>
            <a:r>
              <a:rPr lang="de-DE" sz="1700" b="0" i="0" u="none" strike="noStrike" cap="none">
                <a:solidFill>
                  <a:schemeClr val="dk1"/>
                </a:solidFill>
                <a:latin typeface="Calibri"/>
                <a:ea typeface="Calibri"/>
                <a:cs typeface="Calibri"/>
                <a:sym typeface="Calibri"/>
              </a:rPr>
              <a:t>-number and password to sign in</a:t>
            </a:r>
            <a:endParaRPr sz="17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340"/>
              </a:spcBef>
              <a:spcAft>
                <a:spcPts val="0"/>
              </a:spcAft>
              <a:buClr>
                <a:schemeClr val="dk1"/>
              </a:buClr>
              <a:buSzPts val="1700"/>
              <a:buFont typeface="Arial"/>
              <a:buChar char="•"/>
            </a:pPr>
            <a:r>
              <a:rPr lang="de-DE" sz="1700" b="0" i="0" u="none" strike="noStrike" cap="none">
                <a:solidFill>
                  <a:schemeClr val="dk1"/>
                </a:solidFill>
                <a:latin typeface="Calibri"/>
                <a:ea typeface="Calibri"/>
                <a:cs typeface="Calibri"/>
                <a:sym typeface="Calibri"/>
              </a:rPr>
              <a:t>select download type according to your system</a:t>
            </a:r>
            <a:endParaRPr sz="17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340"/>
              </a:spcBef>
              <a:spcAft>
                <a:spcPts val="0"/>
              </a:spcAft>
              <a:buClr>
                <a:schemeClr val="dk1"/>
              </a:buClr>
              <a:buSzPts val="1700"/>
              <a:buFont typeface="Arial"/>
              <a:buChar char="•"/>
            </a:pPr>
            <a:r>
              <a:rPr lang="de-DE" sz="1700" b="0" i="0" u="none" strike="noStrike" cap="none">
                <a:solidFill>
                  <a:schemeClr val="dk1"/>
                </a:solidFill>
                <a:latin typeface="Calibri"/>
                <a:ea typeface="Calibri"/>
                <a:cs typeface="Calibri"/>
                <a:sym typeface="Calibri"/>
              </a:rPr>
              <a:t>run the downloaded file (.exe)</a:t>
            </a: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34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120650" marR="0" lvl="0" indent="0" algn="l" rtl="0">
              <a:lnSpc>
                <a:spcPct val="100000"/>
              </a:lnSpc>
              <a:spcBef>
                <a:spcPts val="340"/>
              </a:spcBef>
              <a:spcAft>
                <a:spcPts val="0"/>
              </a:spcAft>
              <a:buNone/>
            </a:pPr>
            <a:r>
              <a:rPr lang="de-DE" sz="1700" b="0" i="0" u="none" strike="noStrike" cap="none">
                <a:solidFill>
                  <a:schemeClr val="dk1"/>
                </a:solidFill>
                <a:latin typeface="Calibri"/>
                <a:ea typeface="Calibri"/>
                <a:cs typeface="Calibri"/>
                <a:sym typeface="Calibri"/>
              </a:rPr>
              <a:t>2) Establish a connection</a:t>
            </a:r>
            <a:endParaRPr sz="1700" b="0" i="0" u="none" strike="noStrike" cap="none">
              <a:solidFill>
                <a:schemeClr val="dk1"/>
              </a:solidFill>
              <a:latin typeface="Calibri"/>
              <a:ea typeface="Calibri"/>
              <a:cs typeface="Calibri"/>
              <a:sym typeface="Calibri"/>
            </a:endParaRPr>
          </a:p>
          <a:p>
            <a:pPr marL="342900" marR="0" lvl="0" indent="-361950" algn="l" rtl="0">
              <a:lnSpc>
                <a:spcPct val="100000"/>
              </a:lnSpc>
              <a:spcBef>
                <a:spcPts val="340"/>
              </a:spcBef>
              <a:spcAft>
                <a:spcPts val="0"/>
              </a:spcAft>
              <a:buClr>
                <a:schemeClr val="dk1"/>
              </a:buClr>
              <a:buSzPts val="2000"/>
              <a:buFont typeface="Calibri"/>
              <a:buChar char="•"/>
            </a:pPr>
            <a:r>
              <a:rPr lang="de-DE" sz="1700" i="0" u="none" strike="noStrike" cap="none">
                <a:solidFill>
                  <a:srgbClr val="000000"/>
                </a:solidFill>
                <a:latin typeface="Calibri"/>
                <a:ea typeface="Calibri"/>
                <a:cs typeface="Calibri"/>
                <a:sym typeface="Calibri"/>
              </a:rPr>
              <a:t>start the programme</a:t>
            </a:r>
            <a:endParaRPr sz="1700" i="0" u="none" strike="noStrike" cap="none">
              <a:solidFill>
                <a:srgbClr val="000000"/>
              </a:solidFill>
              <a:latin typeface="Calibri"/>
              <a:ea typeface="Calibri"/>
              <a:cs typeface="Calibri"/>
              <a:sym typeface="Calibri"/>
            </a:endParaRPr>
          </a:p>
        </p:txBody>
      </p:sp>
      <p:pic>
        <p:nvPicPr>
          <p:cNvPr id="565" name="Google Shape;565;p54"/>
          <p:cNvPicPr preferRelativeResize="0"/>
          <p:nvPr/>
        </p:nvPicPr>
        <p:blipFill rotWithShape="1">
          <a:blip r:embed="rId4">
            <a:alphaModFix/>
          </a:blip>
          <a:srcRect/>
          <a:stretch/>
        </p:blipFill>
        <p:spPr>
          <a:xfrm>
            <a:off x="1035850" y="4772549"/>
            <a:ext cx="3009800" cy="1390425"/>
          </a:xfrm>
          <a:prstGeom prst="rect">
            <a:avLst/>
          </a:prstGeom>
          <a:noFill/>
          <a:ln>
            <a:noFill/>
          </a:ln>
        </p:spPr>
      </p:pic>
      <p:pic>
        <p:nvPicPr>
          <p:cNvPr id="566" name="Google Shape;566;p54"/>
          <p:cNvPicPr preferRelativeResize="0"/>
          <p:nvPr/>
        </p:nvPicPr>
        <p:blipFill rotWithShape="1">
          <a:blip r:embed="rId5">
            <a:alphaModFix/>
          </a:blip>
          <a:srcRect/>
          <a:stretch/>
        </p:blipFill>
        <p:spPr>
          <a:xfrm>
            <a:off x="5597000" y="4772550"/>
            <a:ext cx="2179904" cy="1390425"/>
          </a:xfrm>
          <a:prstGeom prst="rect">
            <a:avLst/>
          </a:prstGeom>
          <a:noFill/>
          <a:ln>
            <a:noFill/>
          </a:ln>
        </p:spPr>
      </p:pic>
      <p:sp>
        <p:nvSpPr>
          <p:cNvPr id="567" name="Google Shape;567;p54"/>
          <p:cNvSpPr txBox="1"/>
          <p:nvPr/>
        </p:nvSpPr>
        <p:spPr>
          <a:xfrm>
            <a:off x="1178450" y="6347275"/>
            <a:ext cx="2724600" cy="33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600" i="0" u="none" strike="noStrike" cap="none">
                <a:solidFill>
                  <a:srgbClr val="000000"/>
                </a:solidFill>
                <a:latin typeface="Calibri"/>
                <a:ea typeface="Calibri"/>
                <a:cs typeface="Calibri"/>
                <a:sym typeface="Calibri"/>
              </a:rPr>
              <a:t>click on connect</a:t>
            </a:r>
            <a:endParaRPr sz="1600" i="0" u="none" strike="noStrike" cap="none">
              <a:solidFill>
                <a:srgbClr val="000000"/>
              </a:solidFill>
              <a:latin typeface="Calibri"/>
              <a:ea typeface="Calibri"/>
              <a:cs typeface="Calibri"/>
              <a:sym typeface="Calibri"/>
            </a:endParaRPr>
          </a:p>
        </p:txBody>
      </p:sp>
      <p:sp>
        <p:nvSpPr>
          <p:cNvPr id="568" name="Google Shape;568;p54"/>
          <p:cNvSpPr txBox="1"/>
          <p:nvPr/>
        </p:nvSpPr>
        <p:spPr>
          <a:xfrm>
            <a:off x="5102125" y="6347275"/>
            <a:ext cx="3574800" cy="33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600" i="0" u="none" strike="noStrike" cap="none">
                <a:solidFill>
                  <a:srgbClr val="000000"/>
                </a:solidFill>
                <a:latin typeface="Calibri"/>
                <a:ea typeface="Calibri"/>
                <a:cs typeface="Calibri"/>
                <a:sym typeface="Calibri"/>
              </a:rPr>
              <a:t>login with your S-number and password</a:t>
            </a:r>
            <a:endParaRPr sz="1600" i="0" u="none" strike="noStrike" cap="none">
              <a:solidFill>
                <a:srgbClr val="000000"/>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55"/>
          <p:cNvSpPr txBox="1"/>
          <p:nvPr/>
        </p:nvSpPr>
        <p:spPr>
          <a:xfrm>
            <a:off x="685800" y="1117600"/>
            <a:ext cx="6499200" cy="3303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6. Online Library</a:t>
            </a:r>
            <a:r>
              <a:rPr lang="de-DE" sz="2400">
                <a:solidFill>
                  <a:schemeClr val="dk1"/>
                </a:solidFill>
                <a:latin typeface="Calibri"/>
                <a:ea typeface="Calibri"/>
                <a:cs typeface="Calibri"/>
                <a:sym typeface="Calibri"/>
              </a:rPr>
              <a:t>, </a:t>
            </a:r>
            <a:r>
              <a:rPr lang="de-DE" sz="2400" b="0" i="0" u="none" strike="noStrike" cap="none">
                <a:solidFill>
                  <a:schemeClr val="dk1"/>
                </a:solidFill>
                <a:latin typeface="Calibri"/>
                <a:ea typeface="Calibri"/>
                <a:cs typeface="Calibri"/>
                <a:sym typeface="Calibri"/>
              </a:rPr>
              <a:t>VPN client and eduroam</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575" name="Google Shape;575;p55"/>
          <p:cNvSpPr txBox="1"/>
          <p:nvPr/>
        </p:nvSpPr>
        <p:spPr>
          <a:xfrm>
            <a:off x="685800" y="1814175"/>
            <a:ext cx="7517400" cy="482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de-DE" sz="1700" b="1" i="0" u="none" strike="noStrike" cap="none">
                <a:solidFill>
                  <a:schemeClr val="dk1"/>
                </a:solidFill>
                <a:latin typeface="Calibri"/>
                <a:ea typeface="Calibri"/>
                <a:cs typeface="Calibri"/>
                <a:sym typeface="Calibri"/>
              </a:rPr>
              <a:t>Library</a:t>
            </a:r>
            <a:endParaRPr sz="1700" b="1" i="0" u="none" strike="noStrike" cap="none">
              <a:solidFill>
                <a:srgbClr val="000000"/>
              </a:solidFill>
              <a:latin typeface="Calibri"/>
              <a:ea typeface="Calibri"/>
              <a:cs typeface="Calibri"/>
              <a:sym typeface="Calibri"/>
            </a:endParaRPr>
          </a:p>
          <a:p>
            <a:pPr marL="342900" marR="0" lvl="0" indent="-342900" algn="l" rtl="0">
              <a:lnSpc>
                <a:spcPct val="100000"/>
              </a:lnSpc>
              <a:spcBef>
                <a:spcPts val="340"/>
              </a:spcBef>
              <a:spcAft>
                <a:spcPts val="0"/>
              </a:spcAft>
              <a:buClr>
                <a:schemeClr val="dk1"/>
              </a:buClr>
              <a:buSzPts val="1700"/>
              <a:buFont typeface="Arial"/>
              <a:buChar char="•"/>
            </a:pPr>
            <a:r>
              <a:rPr lang="de-DE" sz="1700">
                <a:latin typeface="Calibri"/>
                <a:ea typeface="Calibri"/>
                <a:cs typeface="Calibri"/>
                <a:sym typeface="Calibri"/>
              </a:rPr>
              <a:t>Please check the opening hours. On public holidays it is usually closed</a:t>
            </a:r>
            <a:endParaRPr sz="1700">
              <a:latin typeface="Calibri"/>
              <a:ea typeface="Calibri"/>
              <a:cs typeface="Calibri"/>
              <a:sym typeface="Calibri"/>
            </a:endParaRPr>
          </a:p>
          <a:p>
            <a:pPr marL="342900" marR="0" lvl="0" indent="-342900" algn="l" rtl="0">
              <a:lnSpc>
                <a:spcPct val="100000"/>
              </a:lnSpc>
              <a:spcBef>
                <a:spcPts val="340"/>
              </a:spcBef>
              <a:spcAft>
                <a:spcPts val="0"/>
              </a:spcAft>
              <a:buClr>
                <a:schemeClr val="dk1"/>
              </a:buClr>
              <a:buSzPts val="1700"/>
              <a:buFont typeface="Arial"/>
              <a:buChar char="•"/>
            </a:pPr>
            <a:r>
              <a:rPr lang="de-DE" sz="1700" u="sng">
                <a:solidFill>
                  <a:schemeClr val="hlink"/>
                </a:solidFill>
                <a:latin typeface="Calibri"/>
                <a:ea typeface="Calibri"/>
                <a:cs typeface="Calibri"/>
                <a:sym typeface="Calibri"/>
                <a:hlinkClick r:id="rId3"/>
              </a:rPr>
              <a:t>https://www.bibliothek.uni-wuerzburg.de/</a:t>
            </a: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34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340"/>
              </a:spcBef>
              <a:spcAft>
                <a:spcPts val="0"/>
              </a:spcAft>
              <a:buClr>
                <a:srgbClr val="000000"/>
              </a:buClr>
              <a:buSzPts val="1700"/>
              <a:buFont typeface="Arial"/>
              <a:buNone/>
            </a:pPr>
            <a:r>
              <a:rPr lang="de-DE" sz="1700" b="1" i="0" u="none" strike="noStrike" cap="none">
                <a:solidFill>
                  <a:srgbClr val="000000"/>
                </a:solidFill>
                <a:latin typeface="Calibri"/>
                <a:ea typeface="Calibri"/>
                <a:cs typeface="Calibri"/>
                <a:sym typeface="Calibri"/>
              </a:rPr>
              <a:t>Online resources</a:t>
            </a:r>
            <a:endParaRPr sz="1700" b="1" i="0" u="none" strike="noStrike" cap="none">
              <a:solidFill>
                <a:srgbClr val="000000"/>
              </a:solidFill>
              <a:latin typeface="Calibri"/>
              <a:ea typeface="Calibri"/>
              <a:cs typeface="Calibri"/>
              <a:sym typeface="Calibri"/>
            </a:endParaRPr>
          </a:p>
          <a:p>
            <a:pPr marL="457200" marR="0" lvl="0" indent="-336550" algn="l" rtl="0">
              <a:lnSpc>
                <a:spcPct val="100000"/>
              </a:lnSpc>
              <a:spcBef>
                <a:spcPts val="340"/>
              </a:spcBef>
              <a:spcAft>
                <a:spcPts val="0"/>
              </a:spcAft>
              <a:buClr>
                <a:srgbClr val="000000"/>
              </a:buClr>
              <a:buSzPts val="1700"/>
              <a:buFont typeface="Calibri"/>
              <a:buAutoNum type="arabicParenR"/>
            </a:pPr>
            <a:r>
              <a:rPr lang="de-DE" sz="1700" b="0" i="0" u="none" strike="noStrike" cap="none">
                <a:solidFill>
                  <a:srgbClr val="000000"/>
                </a:solidFill>
                <a:latin typeface="Calibri"/>
                <a:ea typeface="Calibri"/>
                <a:cs typeface="Calibri"/>
                <a:sym typeface="Calibri"/>
              </a:rPr>
              <a:t>Online Available resources of our university library</a:t>
            </a:r>
            <a:endParaRPr sz="17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340"/>
              </a:spcBef>
              <a:spcAft>
                <a:spcPts val="0"/>
              </a:spcAft>
              <a:buClr>
                <a:schemeClr val="dk1"/>
              </a:buClr>
              <a:buSzPts val="1700"/>
              <a:buFont typeface="Arial"/>
              <a:buChar char="•"/>
            </a:pPr>
            <a:r>
              <a:rPr lang="de-DE" sz="1700" b="0" i="0" u="none" strike="noStrike" cap="none">
                <a:solidFill>
                  <a:schemeClr val="dk1"/>
                </a:solidFill>
                <a:latin typeface="Calibri"/>
                <a:ea typeface="Calibri"/>
                <a:cs typeface="Calibri"/>
                <a:sym typeface="Calibri"/>
              </a:rPr>
              <a:t>connect to the VPN client</a:t>
            </a:r>
            <a:endParaRPr sz="17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340"/>
              </a:spcBef>
              <a:spcAft>
                <a:spcPts val="0"/>
              </a:spcAft>
              <a:buClr>
                <a:schemeClr val="dk1"/>
              </a:buClr>
              <a:buSzPts val="1700"/>
              <a:buFont typeface="Arial"/>
              <a:buChar char="•"/>
            </a:pPr>
            <a:r>
              <a:rPr lang="de-DE" sz="1700" b="0" i="0" u="none" strike="noStrike" cap="none">
                <a:solidFill>
                  <a:schemeClr val="dk1"/>
                </a:solidFill>
                <a:latin typeface="Calibri"/>
                <a:ea typeface="Calibri"/>
                <a:cs typeface="Calibri"/>
                <a:sym typeface="Calibri"/>
              </a:rPr>
              <a:t>go to </a:t>
            </a:r>
            <a:r>
              <a:rPr lang="de-DE" sz="1700" b="0" i="0" u="sng" strike="noStrike" cap="none">
                <a:solidFill>
                  <a:schemeClr val="hlink"/>
                </a:solidFill>
                <a:latin typeface="Calibri"/>
                <a:ea typeface="Calibri"/>
                <a:cs typeface="Calibri"/>
                <a:sym typeface="Calibri"/>
                <a:hlinkClick r:id="rId4"/>
              </a:rPr>
              <a:t>https://katalog.bibliothek.uni-wuerzburg.de/</a:t>
            </a:r>
            <a:r>
              <a:rPr lang="de-DE" sz="1700" b="0" i="0" u="none" strike="noStrike" cap="none">
                <a:solidFill>
                  <a:schemeClr val="dk1"/>
                </a:solidFill>
                <a:latin typeface="Calibri"/>
                <a:ea typeface="Calibri"/>
                <a:cs typeface="Calibri"/>
                <a:sym typeface="Calibri"/>
              </a:rPr>
              <a:t> and log in</a:t>
            </a:r>
            <a:endParaRPr sz="17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340"/>
              </a:spcBef>
              <a:spcAft>
                <a:spcPts val="0"/>
              </a:spcAft>
              <a:buClr>
                <a:schemeClr val="dk1"/>
              </a:buClr>
              <a:buSzPts val="1700"/>
              <a:buFont typeface="Arial"/>
              <a:buChar char="•"/>
            </a:pPr>
            <a:r>
              <a:rPr lang="de-DE" sz="1700" b="0" i="0" u="none" strike="noStrike" cap="none">
                <a:solidFill>
                  <a:schemeClr val="dk1"/>
                </a:solidFill>
                <a:latin typeface="Calibri"/>
                <a:ea typeface="Calibri"/>
                <a:cs typeface="Calibri"/>
                <a:sym typeface="Calibri"/>
              </a:rPr>
              <a:t>use online available literature</a:t>
            </a:r>
            <a:br>
              <a:rPr lang="de-DE" sz="1700" b="0" i="0" u="none" strike="noStrike" cap="none">
                <a:solidFill>
                  <a:schemeClr val="dk1"/>
                </a:solidFill>
                <a:latin typeface="Calibri"/>
                <a:ea typeface="Calibri"/>
                <a:cs typeface="Calibri"/>
                <a:sym typeface="Calibri"/>
              </a:rPr>
            </a:br>
            <a:endParaRPr sz="1700">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Calibri"/>
              <a:buAutoNum type="arabicParenR"/>
            </a:pPr>
            <a:r>
              <a:rPr lang="de-DE" sz="1700" b="0" i="0" u="none" strike="noStrike" cap="none">
                <a:solidFill>
                  <a:schemeClr val="dk1"/>
                </a:solidFill>
                <a:latin typeface="Calibri"/>
                <a:ea typeface="Calibri"/>
                <a:cs typeface="Calibri"/>
                <a:sym typeface="Calibri"/>
              </a:rPr>
              <a:t>Further licenses </a:t>
            </a:r>
            <a:endParaRPr sz="17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340"/>
              </a:spcBef>
              <a:spcAft>
                <a:spcPts val="0"/>
              </a:spcAft>
              <a:buClr>
                <a:schemeClr val="dk1"/>
              </a:buClr>
              <a:buSzPts val="1700"/>
              <a:buFont typeface="Calibri"/>
              <a:buChar char="•"/>
            </a:pPr>
            <a:r>
              <a:rPr lang="de-DE" sz="1700" b="0" i="0" u="none" strike="noStrike" cap="none">
                <a:solidFill>
                  <a:schemeClr val="dk1"/>
                </a:solidFill>
                <a:latin typeface="Calibri"/>
                <a:ea typeface="Calibri"/>
                <a:cs typeface="Calibri"/>
                <a:sym typeface="Calibri"/>
              </a:rPr>
              <a:t>Beck eLibrary </a:t>
            </a:r>
            <a:endParaRPr sz="17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340"/>
              </a:spcBef>
              <a:spcAft>
                <a:spcPts val="0"/>
              </a:spcAft>
              <a:buClr>
                <a:schemeClr val="dk1"/>
              </a:buClr>
              <a:buSzPts val="1700"/>
              <a:buFont typeface="Calibri"/>
              <a:buChar char="•"/>
            </a:pPr>
            <a:r>
              <a:rPr lang="de-DE" sz="1700" b="0" i="0" u="none" strike="noStrike" cap="none">
                <a:solidFill>
                  <a:schemeClr val="dk1"/>
                </a:solidFill>
                <a:latin typeface="Calibri"/>
                <a:ea typeface="Calibri"/>
                <a:cs typeface="Calibri"/>
                <a:sym typeface="Calibri"/>
              </a:rPr>
              <a:t>ProQuest Academic Complete</a:t>
            </a:r>
            <a:endParaRPr sz="17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340"/>
              </a:spcBef>
              <a:spcAft>
                <a:spcPts val="0"/>
              </a:spcAft>
              <a:buClr>
                <a:schemeClr val="dk1"/>
              </a:buClr>
              <a:buSzPts val="1700"/>
              <a:buFont typeface="Calibri"/>
              <a:buChar char="•"/>
            </a:pPr>
            <a:r>
              <a:rPr lang="de-DE" sz="1700" b="0" i="0" u="none" strike="noStrike" cap="none">
                <a:solidFill>
                  <a:schemeClr val="dk1"/>
                </a:solidFill>
                <a:latin typeface="Calibri"/>
                <a:ea typeface="Calibri"/>
                <a:cs typeface="Calibri"/>
                <a:sym typeface="Calibri"/>
              </a:rPr>
              <a:t>IGI Global </a:t>
            </a:r>
            <a:endParaRPr sz="1700" b="0" i="0" u="none" strike="noStrike" cap="none">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56"/>
          <p:cNvSpPr txBox="1"/>
          <p:nvPr/>
        </p:nvSpPr>
        <p:spPr>
          <a:xfrm>
            <a:off x="685800" y="1117600"/>
            <a:ext cx="6499200" cy="3303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6. Online Library</a:t>
            </a:r>
            <a:r>
              <a:rPr lang="de-DE" sz="2400">
                <a:solidFill>
                  <a:schemeClr val="dk1"/>
                </a:solidFill>
                <a:latin typeface="Calibri"/>
                <a:ea typeface="Calibri"/>
                <a:cs typeface="Calibri"/>
                <a:sym typeface="Calibri"/>
              </a:rPr>
              <a:t>, </a:t>
            </a:r>
            <a:r>
              <a:rPr lang="de-DE" sz="2400" b="0" i="0" u="none" strike="noStrike" cap="none">
                <a:solidFill>
                  <a:schemeClr val="dk1"/>
                </a:solidFill>
                <a:latin typeface="Calibri"/>
                <a:ea typeface="Calibri"/>
                <a:cs typeface="Calibri"/>
                <a:sym typeface="Calibri"/>
              </a:rPr>
              <a:t>VPN client and eduroam</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582" name="Google Shape;582;p56"/>
          <p:cNvSpPr txBox="1"/>
          <p:nvPr/>
        </p:nvSpPr>
        <p:spPr>
          <a:xfrm>
            <a:off x="685800" y="1814175"/>
            <a:ext cx="7517400" cy="482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de-DE" sz="1800" b="1">
                <a:solidFill>
                  <a:schemeClr val="dk1"/>
                </a:solidFill>
                <a:latin typeface="Calibri"/>
                <a:ea typeface="Calibri"/>
                <a:cs typeface="Calibri"/>
                <a:sym typeface="Calibri"/>
              </a:rPr>
              <a:t>Eduroam (WLAN)</a:t>
            </a:r>
            <a:endParaRPr sz="18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800" b="1">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de-DE" sz="1700">
                <a:solidFill>
                  <a:schemeClr val="dk1"/>
                </a:solidFill>
                <a:latin typeface="Calibri"/>
                <a:ea typeface="Calibri"/>
                <a:cs typeface="Calibri"/>
                <a:sym typeface="Calibri"/>
              </a:rPr>
              <a:t>Here you will find the information for the configuration of eduroam WLAN</a:t>
            </a:r>
            <a:r>
              <a:rPr lang="de-DE" sz="1800">
                <a:solidFill>
                  <a:schemeClr val="dk1"/>
                </a:solidFill>
                <a:latin typeface="Calibri"/>
                <a:ea typeface="Calibri"/>
                <a:cs typeface="Calibri"/>
                <a:sym typeface="Calibri"/>
              </a:rPr>
              <a:t>: </a:t>
            </a:r>
            <a:r>
              <a:rPr lang="de-DE" sz="1800" u="sng">
                <a:solidFill>
                  <a:schemeClr val="hlink"/>
                </a:solidFill>
                <a:latin typeface="Calibri"/>
                <a:ea typeface="Calibri"/>
                <a:cs typeface="Calibri"/>
                <a:sym typeface="Calibri"/>
                <a:hlinkClick r:id="rId3"/>
              </a:rPr>
              <a:t>https://www.rz.uni-wuerzburg.de/en/services/communication-services/wifi-wireless-network/wlan-eduroam-configuration/</a:t>
            </a:r>
            <a:endParaRPr sz="180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de-DE" sz="1800">
                <a:solidFill>
                  <a:schemeClr val="dk1"/>
                </a:solidFill>
                <a:latin typeface="Calibri"/>
                <a:ea typeface="Calibri"/>
                <a:cs typeface="Calibri"/>
                <a:sym typeface="Calibri"/>
              </a:rPr>
              <a:t>Connect to “BayernWLAN” before starting the procedure (if you are doing it from your laptop or tablet)</a:t>
            </a:r>
            <a:endParaRPr sz="180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de-DE" sz="1800">
                <a:solidFill>
                  <a:schemeClr val="dk1"/>
                </a:solidFill>
                <a:latin typeface="Calibri"/>
                <a:ea typeface="Calibri"/>
                <a:cs typeface="Calibri"/>
                <a:sym typeface="Calibri"/>
              </a:rPr>
              <a:t>Select your end device (iOS, Android, Windows..) and follow the instructions!</a:t>
            </a:r>
            <a:endParaRPr sz="180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1800">
              <a:solidFill>
                <a:schemeClr val="dk1"/>
              </a:solidFill>
              <a:latin typeface="Calibri"/>
              <a:ea typeface="Calibri"/>
              <a:cs typeface="Calibri"/>
              <a:sym typeface="Calibri"/>
            </a:endParaRPr>
          </a:p>
        </p:txBody>
      </p:sp>
      <p:pic>
        <p:nvPicPr>
          <p:cNvPr id="583" name="Google Shape;583;p56"/>
          <p:cNvPicPr preferRelativeResize="0"/>
          <p:nvPr/>
        </p:nvPicPr>
        <p:blipFill>
          <a:blip r:embed="rId4">
            <a:alphaModFix/>
          </a:blip>
          <a:stretch>
            <a:fillRect/>
          </a:stretch>
        </p:blipFill>
        <p:spPr>
          <a:xfrm>
            <a:off x="2546500" y="4145303"/>
            <a:ext cx="4561200" cy="24037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57"/>
          <p:cNvSpPr/>
          <p:nvPr/>
        </p:nvSpPr>
        <p:spPr>
          <a:xfrm>
            <a:off x="2167125" y="2383525"/>
            <a:ext cx="5196900" cy="2188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0" name="Google Shape;590;p57"/>
          <p:cNvSpPr txBox="1"/>
          <p:nvPr/>
        </p:nvSpPr>
        <p:spPr>
          <a:xfrm>
            <a:off x="2814825" y="2977525"/>
            <a:ext cx="3901500" cy="100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5300" b="1">
                <a:solidFill>
                  <a:schemeClr val="dk2"/>
                </a:solidFill>
              </a:rPr>
              <a:t>Questions?</a:t>
            </a:r>
            <a:endParaRPr sz="5300" b="1">
              <a:solidFill>
                <a:schemeClr val="dk2"/>
              </a:solidFill>
            </a:endParaRPr>
          </a:p>
        </p:txBody>
      </p:sp>
      <p:sp>
        <p:nvSpPr>
          <p:cNvPr id="591" name="Google Shape;591;p57"/>
          <p:cNvSpPr txBox="1"/>
          <p:nvPr/>
        </p:nvSpPr>
        <p:spPr>
          <a:xfrm>
            <a:off x="627875" y="6056375"/>
            <a:ext cx="8150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1800" b="1">
                <a:latin typeface="Calibri"/>
                <a:ea typeface="Calibri"/>
                <a:cs typeface="Calibri"/>
                <a:sym typeface="Calibri"/>
              </a:rPr>
              <a:t>For any question you can write to: buddy@wiwi.uni-wuerzburg.de</a:t>
            </a:r>
            <a:endParaRPr sz="1800" b="1">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58"/>
          <p:cNvSpPr txBox="1"/>
          <p:nvPr/>
        </p:nvSpPr>
        <p:spPr>
          <a:xfrm>
            <a:off x="2688650" y="2391900"/>
            <a:ext cx="3504600" cy="1083600"/>
          </a:xfrm>
          <a:prstGeom prst="rect">
            <a:avLst/>
          </a:prstGeom>
          <a:noFill/>
          <a:ln>
            <a:noFill/>
          </a:ln>
        </p:spPr>
        <p:txBody>
          <a:bodyPr spcFirstLastPara="1" wrap="square" lIns="0" tIns="24000" rIns="0" bIns="0" anchor="t" anchorCtr="0">
            <a:noAutofit/>
          </a:bodyPr>
          <a:lstStyle/>
          <a:p>
            <a:pPr marL="0" marR="0" lvl="0" indent="0" algn="l" rtl="0">
              <a:lnSpc>
                <a:spcPct val="104972"/>
              </a:lnSpc>
              <a:spcBef>
                <a:spcPts val="0"/>
              </a:spcBef>
              <a:spcAft>
                <a:spcPts val="0"/>
              </a:spcAft>
              <a:buClr>
                <a:srgbClr val="000000"/>
              </a:buClr>
              <a:buSzPts val="3600"/>
              <a:buFont typeface="Arial"/>
              <a:buNone/>
            </a:pPr>
            <a:r>
              <a:rPr lang="de-DE" sz="2300" u="sng" dirty="0">
                <a:solidFill>
                  <a:schemeClr val="hlink"/>
                </a:solidFill>
                <a:hlinkClick r:id="rId3"/>
              </a:rPr>
              <a:t>https://chat.whatsapp.com/DZ5qE0iIn41BqKFoEiHKhr</a:t>
            </a:r>
            <a:r>
              <a:rPr lang="de-DE" sz="2300" dirty="0">
                <a:solidFill>
                  <a:schemeClr val="dk1"/>
                </a:solidFill>
              </a:rPr>
              <a:t> </a:t>
            </a:r>
            <a:endParaRPr sz="2300" b="0" i="0" u="none" strike="noStrike" cap="none" dirty="0">
              <a:solidFill>
                <a:schemeClr val="dk1"/>
              </a:solidFill>
              <a:latin typeface="Arial"/>
              <a:ea typeface="Arial"/>
              <a:cs typeface="Arial"/>
              <a:sym typeface="Arial"/>
            </a:endParaRPr>
          </a:p>
        </p:txBody>
      </p:sp>
      <p:sp>
        <p:nvSpPr>
          <p:cNvPr id="597" name="Google Shape;597;p58"/>
          <p:cNvSpPr txBox="1"/>
          <p:nvPr/>
        </p:nvSpPr>
        <p:spPr>
          <a:xfrm>
            <a:off x="8566787" y="6642865"/>
            <a:ext cx="144288" cy="127508"/>
          </a:xfrm>
          <a:prstGeom prst="rect">
            <a:avLst/>
          </a:prstGeom>
          <a:noFill/>
          <a:ln>
            <a:noFill/>
          </a:ln>
        </p:spPr>
        <p:txBody>
          <a:bodyPr spcFirstLastPara="1" wrap="square" lIns="0" tIns="5725" rIns="0" bIns="0" anchor="t" anchorCtr="0">
            <a:noAutofit/>
          </a:bodyPr>
          <a:lstStyle/>
          <a:p>
            <a:pPr marL="12700" marR="0" lvl="0" indent="0" algn="l" rtl="0">
              <a:lnSpc>
                <a:spcPct val="113125"/>
              </a:lnSpc>
              <a:spcBef>
                <a:spcPts val="0"/>
              </a:spcBef>
              <a:spcAft>
                <a:spcPts val="0"/>
              </a:spcAft>
              <a:buClr>
                <a:srgbClr val="000000"/>
              </a:buClr>
              <a:buSzPts val="800"/>
              <a:buFont typeface="Arial"/>
              <a:buNone/>
            </a:pPr>
            <a:r>
              <a:rPr lang="de-DE" sz="800" b="0" i="0" u="none" strike="noStrike" cap="none">
                <a:solidFill>
                  <a:srgbClr val="888888"/>
                </a:solidFill>
                <a:latin typeface="Calibri"/>
                <a:ea typeface="Calibri"/>
                <a:cs typeface="Calibri"/>
                <a:sym typeface="Calibri"/>
              </a:rPr>
              <a:t>58</a:t>
            </a:r>
            <a:endParaRPr sz="800" b="0" i="0" u="none" strike="noStrike" cap="none">
              <a:solidFill>
                <a:schemeClr val="dk1"/>
              </a:solidFill>
              <a:latin typeface="Calibri"/>
              <a:ea typeface="Calibri"/>
              <a:cs typeface="Calibri"/>
              <a:sym typeface="Calibri"/>
            </a:endParaRPr>
          </a:p>
        </p:txBody>
      </p:sp>
      <p:sp>
        <p:nvSpPr>
          <p:cNvPr id="598" name="Google Shape;598;p58"/>
          <p:cNvSpPr txBox="1"/>
          <p:nvPr/>
        </p:nvSpPr>
        <p:spPr>
          <a:xfrm>
            <a:off x="685800" y="1117600"/>
            <a:ext cx="6858000"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7. Get connected </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599" name="Google Shape;599;p58"/>
          <p:cNvSpPr/>
          <p:nvPr/>
        </p:nvSpPr>
        <p:spPr>
          <a:xfrm>
            <a:off x="838200" y="2133600"/>
            <a:ext cx="1590371" cy="16002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00" name="Google Shape;600;p58" descr="Bildergebnis fÃ¼r instagram"/>
          <p:cNvPicPr preferRelativeResize="0"/>
          <p:nvPr/>
        </p:nvPicPr>
        <p:blipFill rotWithShape="1">
          <a:blip r:embed="rId5">
            <a:alphaModFix/>
          </a:blip>
          <a:srcRect/>
          <a:stretch/>
        </p:blipFill>
        <p:spPr>
          <a:xfrm>
            <a:off x="906850" y="4191000"/>
            <a:ext cx="1447800" cy="1447800"/>
          </a:xfrm>
          <a:prstGeom prst="rect">
            <a:avLst/>
          </a:prstGeom>
          <a:noFill/>
          <a:ln>
            <a:noFill/>
          </a:ln>
        </p:spPr>
      </p:pic>
      <p:sp>
        <p:nvSpPr>
          <p:cNvPr id="601" name="Google Shape;601;p58"/>
          <p:cNvSpPr txBox="1"/>
          <p:nvPr/>
        </p:nvSpPr>
        <p:spPr>
          <a:xfrm>
            <a:off x="2688657" y="4419600"/>
            <a:ext cx="5934300" cy="86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de-DE" sz="5000" b="0" i="0" u="none" strike="noStrike" cap="none">
                <a:solidFill>
                  <a:schemeClr val="dk1"/>
                </a:solidFill>
                <a:latin typeface="Calibri"/>
                <a:ea typeface="Calibri"/>
                <a:cs typeface="Calibri"/>
                <a:sym typeface="Calibri"/>
              </a:rPr>
              <a:t>wiwiuniwue</a:t>
            </a:r>
            <a:endParaRPr sz="5000" b="0" i="0" u="none" strike="noStrike" cap="none">
              <a:solidFill>
                <a:schemeClr val="dk1"/>
              </a:solidFill>
              <a:latin typeface="Calibri"/>
              <a:ea typeface="Calibri"/>
              <a:cs typeface="Calibri"/>
              <a:sym typeface="Calibri"/>
            </a:endParaRPr>
          </a:p>
        </p:txBody>
      </p:sp>
      <p:pic>
        <p:nvPicPr>
          <p:cNvPr id="602" name="Google Shape;602;p58"/>
          <p:cNvPicPr preferRelativeResize="0"/>
          <p:nvPr/>
        </p:nvPicPr>
        <p:blipFill>
          <a:blip r:embed="rId6">
            <a:alphaModFix/>
          </a:blip>
          <a:stretch>
            <a:fillRect/>
          </a:stretch>
        </p:blipFill>
        <p:spPr>
          <a:xfrm>
            <a:off x="6261491" y="1673457"/>
            <a:ext cx="2813201" cy="3024683"/>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59"/>
          <p:cNvSpPr/>
          <p:nvPr/>
        </p:nvSpPr>
        <p:spPr>
          <a:xfrm>
            <a:off x="900684" y="0"/>
            <a:ext cx="8243316" cy="6858000"/>
          </a:xfrm>
          <a:custGeom>
            <a:avLst/>
            <a:gdLst/>
            <a:ahLst/>
            <a:cxnLst/>
            <a:rect l="l" t="t" r="r" b="b"/>
            <a:pathLst>
              <a:path w="8243316" h="6858000" extrusionOk="0">
                <a:moveTo>
                  <a:pt x="0" y="6858000"/>
                </a:moveTo>
                <a:lnTo>
                  <a:pt x="8243316" y="6858000"/>
                </a:lnTo>
                <a:lnTo>
                  <a:pt x="8243316" y="0"/>
                </a:lnTo>
                <a:lnTo>
                  <a:pt x="0" y="0"/>
                </a:lnTo>
                <a:lnTo>
                  <a:pt x="0" y="6858000"/>
                </a:lnTo>
                <a:close/>
              </a:path>
            </a:pathLst>
          </a:custGeom>
          <a:solidFill>
            <a:srgbClr val="063C7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8" name="Google Shape;608;p59"/>
          <p:cNvSpPr/>
          <p:nvPr/>
        </p:nvSpPr>
        <p:spPr>
          <a:xfrm>
            <a:off x="0" y="0"/>
            <a:ext cx="900684" cy="6858000"/>
          </a:xfrm>
          <a:custGeom>
            <a:avLst/>
            <a:gdLst/>
            <a:ahLst/>
            <a:cxnLst/>
            <a:rect l="l" t="t" r="r" b="b"/>
            <a:pathLst>
              <a:path w="900684" h="6858000" extrusionOk="0">
                <a:moveTo>
                  <a:pt x="0" y="6858000"/>
                </a:moveTo>
                <a:lnTo>
                  <a:pt x="900684" y="6858000"/>
                </a:lnTo>
                <a:lnTo>
                  <a:pt x="900684" y="0"/>
                </a:lnTo>
                <a:lnTo>
                  <a:pt x="0" y="0"/>
                </a:lnTo>
                <a:lnTo>
                  <a:pt x="0" y="685800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9" name="Google Shape;609;p59"/>
          <p:cNvSpPr/>
          <p:nvPr/>
        </p:nvSpPr>
        <p:spPr>
          <a:xfrm>
            <a:off x="0" y="513587"/>
            <a:ext cx="9140391" cy="89915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0" name="Google Shape;610;p59"/>
          <p:cNvSpPr/>
          <p:nvPr/>
        </p:nvSpPr>
        <p:spPr>
          <a:xfrm>
            <a:off x="900683" y="4407407"/>
            <a:ext cx="8243315" cy="1685543"/>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1" name="Google Shape;611;p59"/>
          <p:cNvSpPr/>
          <p:nvPr/>
        </p:nvSpPr>
        <p:spPr>
          <a:xfrm>
            <a:off x="6438900" y="594359"/>
            <a:ext cx="2382011" cy="548639"/>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2" name="Google Shape;612;p59"/>
          <p:cNvSpPr txBox="1"/>
          <p:nvPr/>
        </p:nvSpPr>
        <p:spPr>
          <a:xfrm>
            <a:off x="2460674" y="2385700"/>
            <a:ext cx="5772000" cy="432300"/>
          </a:xfrm>
          <a:prstGeom prst="rect">
            <a:avLst/>
          </a:prstGeom>
          <a:noFill/>
          <a:ln>
            <a:noFill/>
          </a:ln>
        </p:spPr>
        <p:txBody>
          <a:bodyPr spcFirstLastPara="1" wrap="square" lIns="0" tIns="20975" rIns="0" bIns="0" anchor="t" anchorCtr="0">
            <a:noAutofit/>
          </a:bodyPr>
          <a:lstStyle/>
          <a:p>
            <a:pPr marL="12700" marR="0" lvl="0" indent="0" algn="l" rtl="0">
              <a:lnSpc>
                <a:spcPct val="103250"/>
              </a:lnSpc>
              <a:spcBef>
                <a:spcPts val="0"/>
              </a:spcBef>
              <a:spcAft>
                <a:spcPts val="0"/>
              </a:spcAft>
              <a:buClr>
                <a:srgbClr val="000000"/>
              </a:buClr>
              <a:buSzPts val="3200"/>
              <a:buFont typeface="Arial"/>
              <a:buNone/>
            </a:pPr>
            <a:r>
              <a:rPr lang="de-DE" sz="3200" b="1" i="0" u="none" strike="noStrike" cap="none">
                <a:solidFill>
                  <a:srgbClr val="FFFFFF"/>
                </a:solidFill>
                <a:latin typeface="Calibri"/>
                <a:ea typeface="Calibri"/>
                <a:cs typeface="Calibri"/>
                <a:sym typeface="Calibri"/>
              </a:rPr>
              <a:t>Thank you </a:t>
            </a:r>
            <a:r>
              <a:rPr lang="de-DE" sz="3200" b="1">
                <a:solidFill>
                  <a:schemeClr val="lt1"/>
                </a:solidFill>
                <a:latin typeface="Calibri"/>
                <a:ea typeface="Calibri"/>
                <a:cs typeface="Calibri"/>
                <a:sym typeface="Calibri"/>
              </a:rPr>
              <a:t>&amp; have a nice time!</a:t>
            </a:r>
            <a:endParaRPr sz="3200" b="0" i="0" u="none" strike="noStrike" cap="none">
              <a:solidFill>
                <a:schemeClr val="dk1"/>
              </a:solidFill>
              <a:latin typeface="Calibri"/>
              <a:ea typeface="Calibri"/>
              <a:cs typeface="Calibri"/>
              <a:sym typeface="Calibri"/>
            </a:endParaRPr>
          </a:p>
        </p:txBody>
      </p:sp>
      <p:sp>
        <p:nvSpPr>
          <p:cNvPr id="613" name="Google Shape;613;p59"/>
          <p:cNvSpPr txBox="1"/>
          <p:nvPr/>
        </p:nvSpPr>
        <p:spPr>
          <a:xfrm>
            <a:off x="2230656" y="3364125"/>
            <a:ext cx="6590400" cy="432300"/>
          </a:xfrm>
          <a:prstGeom prst="rect">
            <a:avLst/>
          </a:prstGeom>
          <a:noFill/>
          <a:ln>
            <a:noFill/>
          </a:ln>
        </p:spPr>
        <p:txBody>
          <a:bodyPr spcFirstLastPara="1" wrap="square" lIns="0" tIns="20975" rIns="0" bIns="0" anchor="t" anchorCtr="0">
            <a:noAutofit/>
          </a:bodyPr>
          <a:lstStyle/>
          <a:p>
            <a:pPr marL="12700" marR="0" lvl="0" indent="0" algn="l" rtl="0">
              <a:lnSpc>
                <a:spcPct val="103250"/>
              </a:lnSpc>
              <a:spcBef>
                <a:spcPts val="0"/>
              </a:spcBef>
              <a:spcAft>
                <a:spcPts val="0"/>
              </a:spcAft>
              <a:buClr>
                <a:srgbClr val="000000"/>
              </a:buClr>
              <a:buSzPts val="3200"/>
              <a:buFont typeface="Arial"/>
              <a:buNone/>
            </a:pPr>
            <a:r>
              <a:rPr lang="de-DE" sz="3200" b="1" i="0" u="none" strike="noStrike" cap="none">
                <a:solidFill>
                  <a:srgbClr val="FFFFFF"/>
                </a:solidFill>
                <a:latin typeface="Calibri"/>
                <a:ea typeface="Calibri"/>
                <a:cs typeface="Calibri"/>
                <a:sym typeface="Calibri"/>
              </a:rPr>
              <a:t>Danke für Eure Aufmerksamkeit!</a:t>
            </a:r>
            <a:endParaRPr sz="3200" b="0" i="0" u="none" strike="noStrike" cap="none">
              <a:solidFill>
                <a:schemeClr val="dk1"/>
              </a:solidFill>
              <a:latin typeface="Calibri"/>
              <a:ea typeface="Calibri"/>
              <a:cs typeface="Calibri"/>
              <a:sym typeface="Calibri"/>
            </a:endParaRPr>
          </a:p>
        </p:txBody>
      </p:sp>
      <p:sp>
        <p:nvSpPr>
          <p:cNvPr id="614" name="Google Shape;614;p59"/>
          <p:cNvSpPr txBox="1"/>
          <p:nvPr/>
        </p:nvSpPr>
        <p:spPr>
          <a:xfrm>
            <a:off x="1015333" y="6143752"/>
            <a:ext cx="925148" cy="127507"/>
          </a:xfrm>
          <a:prstGeom prst="rect">
            <a:avLst/>
          </a:prstGeom>
          <a:noFill/>
          <a:ln>
            <a:noFill/>
          </a:ln>
        </p:spPr>
        <p:txBody>
          <a:bodyPr spcFirstLastPara="1" wrap="square" lIns="0" tIns="5725" rIns="0" bIns="0" anchor="t" anchorCtr="0">
            <a:noAutofit/>
          </a:bodyPr>
          <a:lstStyle/>
          <a:p>
            <a:pPr marL="12700" marR="0" lvl="0" indent="0" algn="l" rtl="0">
              <a:lnSpc>
                <a:spcPct val="113125"/>
              </a:lnSpc>
              <a:spcBef>
                <a:spcPts val="0"/>
              </a:spcBef>
              <a:spcAft>
                <a:spcPts val="0"/>
              </a:spcAft>
              <a:buClr>
                <a:srgbClr val="000000"/>
              </a:buClr>
              <a:buSzPts val="800"/>
              <a:buFont typeface="Arial"/>
              <a:buNone/>
            </a:pPr>
            <a:r>
              <a:rPr lang="de-DE" sz="800" b="0" i="0" u="none" strike="noStrike" cap="none">
                <a:solidFill>
                  <a:srgbClr val="FFFFFF"/>
                </a:solidFill>
                <a:latin typeface="Calibri"/>
                <a:ea typeface="Calibri"/>
                <a:cs typeface="Calibri"/>
                <a:sym typeface="Calibri"/>
              </a:rPr>
              <a:t>Foto: Gerhard Launer</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8"/>
          <p:cNvSpPr txBox="1"/>
          <p:nvPr/>
        </p:nvSpPr>
        <p:spPr>
          <a:xfrm>
            <a:off x="1010673" y="552710"/>
            <a:ext cx="5793197"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83" name="Google Shape;83;p8"/>
          <p:cNvSpPr txBox="1"/>
          <p:nvPr/>
        </p:nvSpPr>
        <p:spPr>
          <a:xfrm>
            <a:off x="762000" y="1770082"/>
            <a:ext cx="6781800" cy="39096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de-DE" sz="1800" b="0" i="0" u="none" strike="noStrike" cap="none" dirty="0" err="1">
                <a:solidFill>
                  <a:schemeClr val="dk1"/>
                </a:solidFill>
                <a:latin typeface="Calibri"/>
                <a:ea typeface="Calibri"/>
                <a:cs typeface="Calibri"/>
                <a:sym typeface="Calibri"/>
              </a:rPr>
              <a:t>Punctuality</a:t>
            </a:r>
            <a:endParaRPr sz="1800" dirty="0">
              <a:solidFill>
                <a:schemeClr val="dk1"/>
              </a:solidFill>
              <a:latin typeface="Calibri"/>
              <a:ea typeface="Calibri"/>
              <a:cs typeface="Calibri"/>
              <a:sym typeface="Calibri"/>
            </a:endParaRPr>
          </a:p>
          <a:p>
            <a:pPr marL="742950" marR="0" lvl="1" indent="-285750" algn="l" rtl="0">
              <a:lnSpc>
                <a:spcPct val="100000"/>
              </a:lnSpc>
              <a:spcBef>
                <a:spcPts val="0"/>
              </a:spcBef>
              <a:spcAft>
                <a:spcPts val="0"/>
              </a:spcAft>
              <a:buClr>
                <a:schemeClr val="dk1"/>
              </a:buClr>
              <a:buSzPts val="1800"/>
              <a:buFont typeface="Arial"/>
              <a:buChar char="•"/>
            </a:pPr>
            <a:r>
              <a:rPr lang="de-DE" sz="1800" b="0" i="0" u="none" strike="noStrike" cap="none" dirty="0">
                <a:solidFill>
                  <a:schemeClr val="dk1"/>
                </a:solidFill>
                <a:latin typeface="Calibri"/>
                <a:ea typeface="Calibri"/>
                <a:cs typeface="Calibri"/>
                <a:sym typeface="Calibri"/>
              </a:rPr>
              <a:t>Even 5-10 </a:t>
            </a:r>
            <a:r>
              <a:rPr lang="de-DE" sz="1800" b="0" i="0" u="none" strike="noStrike" cap="none" dirty="0" err="1">
                <a:solidFill>
                  <a:schemeClr val="dk1"/>
                </a:solidFill>
                <a:latin typeface="Calibri"/>
                <a:ea typeface="Calibri"/>
                <a:cs typeface="Calibri"/>
                <a:sym typeface="Calibri"/>
              </a:rPr>
              <a:t>minutes</a:t>
            </a:r>
            <a:r>
              <a:rPr lang="de-DE" sz="1800" b="0" i="0" u="none" strike="noStrike" cap="none" dirty="0">
                <a:solidFill>
                  <a:schemeClr val="dk1"/>
                </a:solidFill>
                <a:latin typeface="Calibri"/>
                <a:ea typeface="Calibri"/>
                <a:cs typeface="Calibri"/>
                <a:sym typeface="Calibri"/>
              </a:rPr>
              <a:t> </a:t>
            </a:r>
            <a:r>
              <a:rPr lang="de-DE" sz="1800" b="0" i="0" u="none" strike="noStrike" cap="none" dirty="0" err="1">
                <a:solidFill>
                  <a:schemeClr val="dk1"/>
                </a:solidFill>
                <a:latin typeface="Calibri"/>
                <a:ea typeface="Calibri"/>
                <a:cs typeface="Calibri"/>
                <a:sym typeface="Calibri"/>
              </a:rPr>
              <a:t>are</a:t>
            </a:r>
            <a:r>
              <a:rPr lang="de-DE" sz="1800" b="0" i="0" u="none" strike="noStrike" cap="none" dirty="0">
                <a:solidFill>
                  <a:schemeClr val="dk1"/>
                </a:solidFill>
                <a:latin typeface="Calibri"/>
                <a:ea typeface="Calibri"/>
                <a:cs typeface="Calibri"/>
                <a:sym typeface="Calibri"/>
              </a:rPr>
              <a:t> </a:t>
            </a:r>
            <a:r>
              <a:rPr lang="de-DE" sz="1800" b="0" i="0" u="none" strike="noStrike" cap="none" dirty="0" err="1">
                <a:solidFill>
                  <a:schemeClr val="dk1"/>
                </a:solidFill>
                <a:latin typeface="Calibri"/>
                <a:ea typeface="Calibri"/>
                <a:cs typeface="Calibri"/>
                <a:sym typeface="Calibri"/>
              </a:rPr>
              <a:t>considered</a:t>
            </a:r>
            <a:r>
              <a:rPr lang="de-DE" sz="1800" b="0" i="0" u="none" strike="noStrike" cap="none" dirty="0">
                <a:solidFill>
                  <a:schemeClr val="dk1"/>
                </a:solidFill>
                <a:latin typeface="Calibri"/>
                <a:ea typeface="Calibri"/>
                <a:cs typeface="Calibri"/>
                <a:sym typeface="Calibri"/>
              </a:rPr>
              <a:t> </a:t>
            </a:r>
            <a:r>
              <a:rPr lang="de-DE" sz="1800" b="0" i="0" u="none" strike="noStrike" cap="none" dirty="0" err="1">
                <a:solidFill>
                  <a:schemeClr val="dk1"/>
                </a:solidFill>
                <a:latin typeface="Calibri"/>
                <a:ea typeface="Calibri"/>
                <a:cs typeface="Calibri"/>
                <a:sym typeface="Calibri"/>
              </a:rPr>
              <a:t>as</a:t>
            </a:r>
            <a:r>
              <a:rPr lang="de-DE" sz="1800" b="0" i="0" u="none" strike="noStrike" cap="none" dirty="0">
                <a:solidFill>
                  <a:schemeClr val="dk1"/>
                </a:solidFill>
                <a:latin typeface="Calibri"/>
                <a:ea typeface="Calibri"/>
                <a:cs typeface="Calibri"/>
                <a:sym typeface="Calibri"/>
              </a:rPr>
              <a:t> </a:t>
            </a:r>
            <a:r>
              <a:rPr lang="de-DE" sz="1800" b="0" i="0" u="none" strike="noStrike" cap="none" dirty="0" err="1">
                <a:solidFill>
                  <a:schemeClr val="dk1"/>
                </a:solidFill>
                <a:latin typeface="Calibri"/>
                <a:ea typeface="Calibri"/>
                <a:cs typeface="Calibri"/>
                <a:sym typeface="Calibri"/>
              </a:rPr>
              <a:t>being</a:t>
            </a:r>
            <a:r>
              <a:rPr lang="de-DE" sz="1800" b="0" i="0" u="none" strike="noStrike" cap="none" dirty="0">
                <a:solidFill>
                  <a:schemeClr val="dk1"/>
                </a:solidFill>
                <a:latin typeface="Calibri"/>
                <a:ea typeface="Calibri"/>
                <a:cs typeface="Calibri"/>
                <a:sym typeface="Calibri"/>
              </a:rPr>
              <a:t> </a:t>
            </a:r>
            <a:r>
              <a:rPr lang="de-DE" sz="1800" b="0" i="0" u="none" strike="noStrike" cap="none" dirty="0" err="1">
                <a:solidFill>
                  <a:schemeClr val="dk1"/>
                </a:solidFill>
                <a:latin typeface="Calibri"/>
                <a:ea typeface="Calibri"/>
                <a:cs typeface="Calibri"/>
                <a:sym typeface="Calibri"/>
              </a:rPr>
              <a:t>late</a:t>
            </a:r>
            <a:endParaRPr sz="1800" b="0" i="0" u="none" strike="noStrike" cap="none" dirty="0">
              <a:solidFill>
                <a:schemeClr val="dk1"/>
              </a:solidFill>
              <a:latin typeface="Calibri"/>
              <a:ea typeface="Calibri"/>
              <a:cs typeface="Calibri"/>
              <a:sym typeface="Calibri"/>
            </a:endParaRPr>
          </a:p>
          <a:p>
            <a:pPr marL="914400" marR="0" lvl="0" indent="0" algn="l" rtl="0">
              <a:lnSpc>
                <a:spcPct val="100000"/>
              </a:lnSpc>
              <a:spcBef>
                <a:spcPts val="0"/>
              </a:spcBef>
              <a:spcAft>
                <a:spcPts val="0"/>
              </a:spcAft>
              <a:buNone/>
            </a:pPr>
            <a:endParaRPr sz="1800"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de-DE" sz="1800" b="0" i="0" u="none" strike="noStrike" cap="none" dirty="0">
                <a:solidFill>
                  <a:schemeClr val="dk1"/>
                </a:solidFill>
                <a:latin typeface="Calibri"/>
                <a:ea typeface="Calibri"/>
                <a:cs typeface="Calibri"/>
                <a:sym typeface="Calibri"/>
              </a:rPr>
              <a:t>Lectures: </a:t>
            </a:r>
            <a:br>
              <a:rPr lang="de-DE" sz="1800" b="0" i="0" u="none" strike="noStrike" cap="none" dirty="0">
                <a:solidFill>
                  <a:schemeClr val="dk1"/>
                </a:solidFill>
                <a:latin typeface="Calibri"/>
                <a:ea typeface="Calibri"/>
                <a:cs typeface="Calibri"/>
                <a:sym typeface="Calibri"/>
              </a:rPr>
            </a:br>
            <a:r>
              <a:rPr lang="de-DE" sz="1800" b="0" i="0" u="none" strike="noStrike" cap="none" dirty="0">
                <a:solidFill>
                  <a:schemeClr val="dk1"/>
                </a:solidFill>
                <a:latin typeface="Calibri"/>
                <a:ea typeface="Calibri"/>
                <a:cs typeface="Calibri"/>
                <a:sym typeface="Calibri"/>
              </a:rPr>
              <a:t>10:00 a.m. – 12:00 a.m.🡪 </a:t>
            </a:r>
            <a:r>
              <a:rPr lang="de-DE" sz="1800" b="0" i="0" u="none" strike="noStrike" cap="none" dirty="0" err="1">
                <a:solidFill>
                  <a:schemeClr val="dk1"/>
                </a:solidFill>
                <a:latin typeface="Calibri"/>
                <a:ea typeface="Calibri"/>
                <a:cs typeface="Calibri"/>
                <a:sym typeface="Calibri"/>
              </a:rPr>
              <a:t>means</a:t>
            </a:r>
            <a:r>
              <a:rPr lang="de-DE" sz="1800" b="0" i="0" u="none" strike="noStrike" cap="none" dirty="0">
                <a:solidFill>
                  <a:schemeClr val="dk1"/>
                </a:solidFill>
                <a:latin typeface="Calibri"/>
                <a:ea typeface="Calibri"/>
                <a:cs typeface="Calibri"/>
                <a:sym typeface="Calibri"/>
              </a:rPr>
              <a:t> 10:15 a.m. – 11:45 a.m.</a:t>
            </a:r>
            <a:br>
              <a:rPr lang="de-DE" sz="1800" b="0" i="0" u="none" strike="noStrike" cap="none" dirty="0">
                <a:solidFill>
                  <a:schemeClr val="dk1"/>
                </a:solidFill>
                <a:latin typeface="Calibri"/>
                <a:ea typeface="Calibri"/>
                <a:cs typeface="Calibri"/>
                <a:sym typeface="Calibri"/>
              </a:rPr>
            </a:br>
            <a:r>
              <a:rPr lang="de-DE" sz="1800" b="0" i="0" u="none" strike="noStrike" cap="none" dirty="0" err="1">
                <a:solidFill>
                  <a:schemeClr val="dk1"/>
                </a:solidFill>
                <a:latin typeface="Calibri"/>
                <a:ea typeface="Calibri"/>
                <a:cs typeface="Calibri"/>
                <a:sym typeface="Calibri"/>
              </a:rPr>
              <a:t>Lecturers</a:t>
            </a:r>
            <a:r>
              <a:rPr lang="de-DE" sz="1800" b="0" i="0" u="none" strike="noStrike" cap="none" dirty="0">
                <a:solidFill>
                  <a:schemeClr val="dk1"/>
                </a:solidFill>
                <a:latin typeface="Calibri"/>
                <a:ea typeface="Calibri"/>
                <a:cs typeface="Calibri"/>
                <a:sym typeface="Calibri"/>
              </a:rPr>
              <a:t> </a:t>
            </a:r>
            <a:r>
              <a:rPr lang="de-DE" sz="1800" b="0" i="0" u="none" strike="noStrike" cap="none" dirty="0" err="1">
                <a:solidFill>
                  <a:schemeClr val="dk1"/>
                </a:solidFill>
                <a:latin typeface="Calibri"/>
                <a:ea typeface="Calibri"/>
                <a:cs typeface="Calibri"/>
                <a:sym typeface="Calibri"/>
              </a:rPr>
              <a:t>might</a:t>
            </a:r>
            <a:r>
              <a:rPr lang="de-DE" sz="1800" b="0" i="0" u="none" strike="noStrike" cap="none" dirty="0">
                <a:solidFill>
                  <a:schemeClr val="dk1"/>
                </a:solidFill>
                <a:latin typeface="Calibri"/>
                <a:ea typeface="Calibri"/>
                <a:cs typeface="Calibri"/>
                <a:sym typeface="Calibri"/>
              </a:rPr>
              <a:t> </a:t>
            </a:r>
            <a:r>
              <a:rPr lang="de-DE" sz="1800" b="0" i="0" u="none" strike="noStrike" cap="none" dirty="0" err="1">
                <a:solidFill>
                  <a:schemeClr val="dk1"/>
                </a:solidFill>
                <a:latin typeface="Calibri"/>
                <a:ea typeface="Calibri"/>
                <a:cs typeface="Calibri"/>
                <a:sym typeface="Calibri"/>
              </a:rPr>
              <a:t>change</a:t>
            </a:r>
            <a:r>
              <a:rPr lang="de-DE" sz="1800" b="0" i="0" u="none" strike="noStrike" cap="none" dirty="0">
                <a:solidFill>
                  <a:schemeClr val="dk1"/>
                </a:solidFill>
                <a:latin typeface="Calibri"/>
                <a:ea typeface="Calibri"/>
                <a:cs typeface="Calibri"/>
                <a:sym typeface="Calibri"/>
              </a:rPr>
              <a:t> </a:t>
            </a:r>
            <a:r>
              <a:rPr lang="de-DE" sz="1800" b="0" i="0" u="none" strike="noStrike" cap="none" dirty="0" err="1">
                <a:solidFill>
                  <a:schemeClr val="dk1"/>
                </a:solidFill>
                <a:latin typeface="Calibri"/>
                <a:ea typeface="Calibri"/>
                <a:cs typeface="Calibri"/>
                <a:sym typeface="Calibri"/>
              </a:rPr>
              <a:t>their</a:t>
            </a:r>
            <a:r>
              <a:rPr lang="de-DE" sz="1800" b="0" i="0" u="none" strike="noStrike" cap="none" dirty="0">
                <a:solidFill>
                  <a:schemeClr val="dk1"/>
                </a:solidFill>
                <a:latin typeface="Calibri"/>
                <a:ea typeface="Calibri"/>
                <a:cs typeface="Calibri"/>
                <a:sym typeface="Calibri"/>
              </a:rPr>
              <a:t> </a:t>
            </a:r>
            <a:r>
              <a:rPr lang="de-DE" sz="1800" b="0" i="0" u="none" strike="noStrike" cap="none" dirty="0" err="1">
                <a:solidFill>
                  <a:schemeClr val="dk1"/>
                </a:solidFill>
                <a:latin typeface="Calibri"/>
                <a:ea typeface="Calibri"/>
                <a:cs typeface="Calibri"/>
                <a:sym typeface="Calibri"/>
              </a:rPr>
              <a:t>schedule</a:t>
            </a:r>
            <a:r>
              <a:rPr lang="de-DE" sz="1800" b="0" i="0" u="none" strike="noStrike" cap="none" dirty="0">
                <a:solidFill>
                  <a:schemeClr val="dk1"/>
                </a:solidFill>
                <a:latin typeface="Calibri"/>
                <a:ea typeface="Calibri"/>
                <a:cs typeface="Calibri"/>
                <a:sym typeface="Calibri"/>
              </a:rPr>
              <a:t> </a:t>
            </a:r>
            <a:r>
              <a:rPr lang="de-DE" sz="1800" b="0" i="0" u="none" strike="noStrike" cap="none" dirty="0" err="1">
                <a:solidFill>
                  <a:schemeClr val="dk1"/>
                </a:solidFill>
                <a:latin typeface="Calibri"/>
                <a:ea typeface="Calibri"/>
                <a:cs typeface="Calibri"/>
                <a:sym typeface="Calibri"/>
              </a:rPr>
              <a:t>slightly</a:t>
            </a:r>
            <a:r>
              <a:rPr lang="de-DE" sz="1800" b="0" i="0" u="none" strike="noStrike" cap="none"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914400" marR="0" lvl="0" indent="0" algn="l" rtl="0">
              <a:lnSpc>
                <a:spcPct val="100000"/>
              </a:lnSpc>
              <a:spcBef>
                <a:spcPts val="0"/>
              </a:spcBef>
              <a:spcAft>
                <a:spcPts val="0"/>
              </a:spcAft>
              <a:buNone/>
            </a:pPr>
            <a:endParaRPr dirty="0"/>
          </a:p>
          <a:p>
            <a:pPr marL="285750" marR="0" lvl="0" indent="-285750" algn="l" rtl="0">
              <a:lnSpc>
                <a:spcPct val="100000"/>
              </a:lnSpc>
              <a:spcBef>
                <a:spcPts val="0"/>
              </a:spcBef>
              <a:spcAft>
                <a:spcPts val="0"/>
              </a:spcAft>
              <a:buClr>
                <a:schemeClr val="dk1"/>
              </a:buClr>
              <a:buSzPts val="1800"/>
              <a:buFont typeface="Noto Sans Symbols"/>
              <a:buChar char="⮚"/>
            </a:pPr>
            <a:r>
              <a:rPr lang="de-DE" sz="1800" b="0" i="0" u="none" strike="noStrike" cap="none" dirty="0">
                <a:solidFill>
                  <a:schemeClr val="dk1"/>
                </a:solidFill>
                <a:latin typeface="Calibri"/>
                <a:ea typeface="Calibri"/>
                <a:cs typeface="Calibri"/>
                <a:sym typeface="Calibri"/>
              </a:rPr>
              <a:t>E-Mail </a:t>
            </a:r>
            <a:r>
              <a:rPr lang="de-DE" sz="1800" b="0" i="0" u="none" strike="noStrike" cap="none" dirty="0" err="1">
                <a:solidFill>
                  <a:schemeClr val="dk1"/>
                </a:solidFill>
                <a:latin typeface="Calibri"/>
                <a:ea typeface="Calibri"/>
                <a:cs typeface="Calibri"/>
                <a:sym typeface="Calibri"/>
              </a:rPr>
              <a:t>Correspondence</a:t>
            </a:r>
            <a:endParaRPr sz="1800" dirty="0">
              <a:solidFill>
                <a:schemeClr val="dk1"/>
              </a:solidFill>
              <a:latin typeface="Calibri"/>
              <a:ea typeface="Calibri"/>
              <a:cs typeface="Calibri"/>
              <a:sym typeface="Calibri"/>
            </a:endParaRPr>
          </a:p>
          <a:p>
            <a:pPr marL="742950" marR="0" lvl="1" indent="-285750" algn="l" rtl="0">
              <a:lnSpc>
                <a:spcPct val="100000"/>
              </a:lnSpc>
              <a:spcBef>
                <a:spcPts val="0"/>
              </a:spcBef>
              <a:spcAft>
                <a:spcPts val="0"/>
              </a:spcAft>
              <a:buClr>
                <a:schemeClr val="dk1"/>
              </a:buClr>
              <a:buSzPts val="1800"/>
              <a:buFont typeface="Arial"/>
              <a:buChar char="•"/>
            </a:pPr>
            <a:r>
              <a:rPr lang="de-DE" sz="1800" b="0" i="0" u="none" strike="noStrike" cap="none" dirty="0">
                <a:solidFill>
                  <a:schemeClr val="dk1"/>
                </a:solidFill>
                <a:latin typeface="Calibri"/>
                <a:ea typeface="Calibri"/>
                <a:cs typeface="Calibri"/>
                <a:sym typeface="Calibri"/>
              </a:rPr>
              <a:t>Formal </a:t>
            </a:r>
            <a:r>
              <a:rPr lang="de-DE" sz="1800" b="0" i="0" u="none" strike="noStrike" cap="none" dirty="0" err="1">
                <a:solidFill>
                  <a:schemeClr val="dk1"/>
                </a:solidFill>
                <a:latin typeface="Calibri"/>
                <a:ea typeface="Calibri"/>
                <a:cs typeface="Calibri"/>
                <a:sym typeface="Calibri"/>
              </a:rPr>
              <a:t>writing</a:t>
            </a:r>
            <a:r>
              <a:rPr lang="de-DE" sz="1800" b="0" i="0" u="none" strike="noStrike" cap="none" dirty="0">
                <a:solidFill>
                  <a:schemeClr val="dk1"/>
                </a:solidFill>
                <a:latin typeface="Calibri"/>
                <a:ea typeface="Calibri"/>
                <a:cs typeface="Calibri"/>
                <a:sym typeface="Calibri"/>
              </a:rPr>
              <a:t> style</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de-DE" sz="1800" b="0" i="0" u="none" strike="noStrike" cap="none" dirty="0" err="1">
                <a:solidFill>
                  <a:schemeClr val="dk1"/>
                </a:solidFill>
                <a:latin typeface="Calibri"/>
                <a:ea typeface="Calibri"/>
                <a:cs typeface="Calibri"/>
                <a:sym typeface="Calibri"/>
              </a:rPr>
              <a:t>Address</a:t>
            </a:r>
            <a:r>
              <a:rPr lang="de-DE" sz="1800" b="0" i="0" u="none" strike="noStrike" cap="none" dirty="0">
                <a:solidFill>
                  <a:schemeClr val="dk1"/>
                </a:solidFill>
                <a:latin typeface="Calibri"/>
                <a:ea typeface="Calibri"/>
                <a:cs typeface="Calibri"/>
                <a:sym typeface="Calibri"/>
              </a:rPr>
              <a:t> </a:t>
            </a:r>
            <a:r>
              <a:rPr lang="de-DE" sz="1800" b="0" i="0" u="none" strike="noStrike" cap="none" dirty="0" err="1">
                <a:solidFill>
                  <a:schemeClr val="dk1"/>
                </a:solidFill>
                <a:latin typeface="Calibri"/>
                <a:ea typeface="Calibri"/>
                <a:cs typeface="Calibri"/>
                <a:sym typeface="Calibri"/>
              </a:rPr>
              <a:t>receiver</a:t>
            </a:r>
            <a:r>
              <a:rPr lang="de-DE" sz="1800" b="0" i="0" u="none" strike="noStrike" cap="none" dirty="0">
                <a:solidFill>
                  <a:schemeClr val="dk1"/>
                </a:solidFill>
                <a:latin typeface="Calibri"/>
                <a:ea typeface="Calibri"/>
                <a:cs typeface="Calibri"/>
                <a:sym typeface="Calibri"/>
              </a:rPr>
              <a:t> (Dear Prof. Dr. Franke)</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de-DE" sz="1800" b="0" i="0" u="none" strike="noStrike" cap="none" dirty="0">
                <a:solidFill>
                  <a:schemeClr val="dk1"/>
                </a:solidFill>
                <a:latin typeface="Calibri"/>
                <a:ea typeface="Calibri"/>
                <a:cs typeface="Calibri"/>
                <a:sym typeface="Calibri"/>
              </a:rPr>
              <a:t>At </a:t>
            </a:r>
            <a:r>
              <a:rPr lang="de-DE" sz="1800" b="0" i="0" u="none" strike="noStrike" cap="none" dirty="0" err="1">
                <a:solidFill>
                  <a:schemeClr val="dk1"/>
                </a:solidFill>
                <a:latin typeface="Calibri"/>
                <a:ea typeface="Calibri"/>
                <a:cs typeface="Calibri"/>
                <a:sym typeface="Calibri"/>
              </a:rPr>
              <a:t>the</a:t>
            </a:r>
            <a:r>
              <a:rPr lang="de-DE" sz="1800" b="0" i="0" u="none" strike="noStrike" cap="none" dirty="0">
                <a:solidFill>
                  <a:schemeClr val="dk1"/>
                </a:solidFill>
                <a:latin typeface="Calibri"/>
                <a:ea typeface="Calibri"/>
                <a:cs typeface="Calibri"/>
                <a:sym typeface="Calibri"/>
              </a:rPr>
              <a:t> end: </a:t>
            </a:r>
            <a:br>
              <a:rPr lang="de-DE" sz="1800" b="0" i="0" u="none" strike="noStrike" cap="none" dirty="0">
                <a:solidFill>
                  <a:schemeClr val="dk1"/>
                </a:solidFill>
                <a:latin typeface="Calibri"/>
                <a:ea typeface="Calibri"/>
                <a:cs typeface="Calibri"/>
                <a:sym typeface="Calibri"/>
              </a:rPr>
            </a:br>
            <a:r>
              <a:rPr lang="de-DE" sz="1800" b="0" i="1" u="none" strike="noStrike" cap="none" dirty="0">
                <a:solidFill>
                  <a:schemeClr val="dk1"/>
                </a:solidFill>
                <a:latin typeface="Calibri"/>
                <a:ea typeface="Calibri"/>
                <a:cs typeface="Calibri"/>
                <a:sym typeface="Calibri"/>
              </a:rPr>
              <a:t>Mit freundlichen Grüßen /Best </a:t>
            </a:r>
            <a:r>
              <a:rPr lang="de-DE" sz="1800" b="0" i="1" u="none" strike="noStrike" cap="none" dirty="0" err="1">
                <a:solidFill>
                  <a:schemeClr val="dk1"/>
                </a:solidFill>
                <a:latin typeface="Calibri"/>
                <a:ea typeface="Calibri"/>
                <a:cs typeface="Calibri"/>
                <a:sym typeface="Calibri"/>
              </a:rPr>
              <a:t>regards</a:t>
            </a:r>
            <a:r>
              <a:rPr lang="de-DE" sz="1800" b="0" i="1" u="none" strike="noStrike" cap="none" dirty="0">
                <a:solidFill>
                  <a:schemeClr val="dk1"/>
                </a:solidFill>
                <a:latin typeface="Calibri"/>
                <a:ea typeface="Calibri"/>
                <a:cs typeface="Calibri"/>
                <a:sym typeface="Calibri"/>
              </a:rPr>
              <a:t>, </a:t>
            </a:r>
            <a:br>
              <a:rPr lang="de-DE" sz="1800" b="0" i="1" u="none" strike="noStrike" cap="none" dirty="0">
                <a:solidFill>
                  <a:schemeClr val="dk1"/>
                </a:solidFill>
                <a:latin typeface="Calibri"/>
                <a:ea typeface="Calibri"/>
                <a:cs typeface="Calibri"/>
                <a:sym typeface="Calibri"/>
              </a:rPr>
            </a:br>
            <a:r>
              <a:rPr lang="de-DE" sz="1800" b="0" i="1" u="none" strike="noStrike" cap="none" dirty="0">
                <a:solidFill>
                  <a:schemeClr val="dk1"/>
                </a:solidFill>
                <a:latin typeface="Calibri"/>
                <a:ea typeface="Calibri"/>
                <a:cs typeface="Calibri"/>
                <a:sym typeface="Calibri"/>
              </a:rPr>
              <a:t>[</a:t>
            </a:r>
            <a:r>
              <a:rPr lang="de-DE" sz="1800" b="0" i="1" u="none" strike="noStrike" cap="none" dirty="0" err="1">
                <a:solidFill>
                  <a:schemeClr val="dk1"/>
                </a:solidFill>
                <a:latin typeface="Calibri"/>
                <a:ea typeface="Calibri"/>
                <a:cs typeface="Calibri"/>
                <a:sym typeface="Calibri"/>
              </a:rPr>
              <a:t>Full</a:t>
            </a:r>
            <a:r>
              <a:rPr lang="de-DE" sz="1800" b="0" i="1" u="none" strike="noStrike" cap="none" dirty="0">
                <a:solidFill>
                  <a:schemeClr val="dk1"/>
                </a:solidFill>
                <a:latin typeface="Calibri"/>
                <a:ea typeface="Calibri"/>
                <a:cs typeface="Calibri"/>
                <a:sym typeface="Calibri"/>
              </a:rPr>
              <a:t> </a:t>
            </a:r>
            <a:r>
              <a:rPr lang="de-DE" sz="1800" b="0" i="1" u="none" strike="noStrike" cap="none" dirty="0" err="1">
                <a:solidFill>
                  <a:schemeClr val="dk1"/>
                </a:solidFill>
                <a:latin typeface="Calibri"/>
                <a:ea typeface="Calibri"/>
                <a:cs typeface="Calibri"/>
                <a:sym typeface="Calibri"/>
              </a:rPr>
              <a:t>name</a:t>
            </a:r>
            <a:r>
              <a:rPr lang="de-DE" sz="1800" b="0" i="1" u="none" strike="noStrike" cap="none" dirty="0">
                <a:solidFill>
                  <a:schemeClr val="dk1"/>
                </a:solidFill>
                <a:latin typeface="Calibri"/>
                <a:ea typeface="Calibri"/>
                <a:cs typeface="Calibri"/>
                <a:sym typeface="Calibri"/>
              </a:rPr>
              <a:t>]</a:t>
            </a:r>
            <a:endParaRPr sz="1400" b="0" i="1" u="none" strike="noStrike" cap="none" dirty="0">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84" name="Google Shape;84;p8"/>
          <p:cNvSpPr txBox="1"/>
          <p:nvPr/>
        </p:nvSpPr>
        <p:spPr>
          <a:xfrm>
            <a:off x="685800" y="1117600"/>
            <a:ext cx="3886200"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2. General Information</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9"/>
          <p:cNvSpPr txBox="1"/>
          <p:nvPr/>
        </p:nvSpPr>
        <p:spPr>
          <a:xfrm>
            <a:off x="1010673" y="552710"/>
            <a:ext cx="5793300" cy="3303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90" name="Google Shape;90;p9"/>
          <p:cNvSpPr txBox="1"/>
          <p:nvPr/>
        </p:nvSpPr>
        <p:spPr>
          <a:xfrm>
            <a:off x="762000" y="1770082"/>
            <a:ext cx="6781800" cy="3140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de-DE" sz="1800" b="1" dirty="0">
                <a:solidFill>
                  <a:schemeClr val="dk1"/>
                </a:solidFill>
                <a:latin typeface="Calibri"/>
                <a:ea typeface="Calibri"/>
                <a:cs typeface="Calibri"/>
                <a:sym typeface="Calibri"/>
              </a:rPr>
              <a:t>GEZ</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You</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have</a:t>
            </a:r>
            <a:r>
              <a:rPr lang="de-DE" sz="1800" dirty="0">
                <a:solidFill>
                  <a:schemeClr val="dk1"/>
                </a:solidFill>
                <a:latin typeface="Calibri"/>
                <a:ea typeface="Calibri"/>
                <a:cs typeface="Calibri"/>
                <a:sym typeface="Calibri"/>
              </a:rPr>
              <a:t> to </a:t>
            </a:r>
            <a:r>
              <a:rPr lang="de-DE" sz="1800" dirty="0" err="1">
                <a:solidFill>
                  <a:schemeClr val="dk1"/>
                </a:solidFill>
                <a:latin typeface="Calibri"/>
                <a:ea typeface="Calibri"/>
                <a:cs typeface="Calibri"/>
                <a:sym typeface="Calibri"/>
              </a:rPr>
              <a:t>pay</a:t>
            </a:r>
            <a:r>
              <a:rPr lang="de-DE" sz="1800" dirty="0">
                <a:solidFill>
                  <a:schemeClr val="dk1"/>
                </a:solidFill>
                <a:latin typeface="Calibri"/>
                <a:ea typeface="Calibri"/>
                <a:cs typeface="Calibri"/>
                <a:sym typeface="Calibri"/>
              </a:rPr>
              <a:t> a </a:t>
            </a:r>
            <a:r>
              <a:rPr lang="de-DE" sz="1800" dirty="0" err="1">
                <a:solidFill>
                  <a:schemeClr val="dk1"/>
                </a:solidFill>
                <a:latin typeface="Calibri"/>
                <a:ea typeface="Calibri"/>
                <a:cs typeface="Calibri"/>
                <a:sym typeface="Calibri"/>
              </a:rPr>
              <a:t>broadcasting</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fee</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which</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is</a:t>
            </a:r>
            <a:r>
              <a:rPr lang="de-DE" sz="1800" dirty="0">
                <a:solidFill>
                  <a:schemeClr val="dk1"/>
                </a:solidFill>
                <a:latin typeface="Calibri"/>
                <a:ea typeface="Calibri"/>
                <a:cs typeface="Calibri"/>
                <a:sym typeface="Calibri"/>
              </a:rPr>
              <a:t> €18,36 per </a:t>
            </a:r>
            <a:r>
              <a:rPr lang="de-DE" sz="1800" dirty="0" err="1">
                <a:solidFill>
                  <a:schemeClr val="dk1"/>
                </a:solidFill>
                <a:latin typeface="Calibri"/>
                <a:ea typeface="Calibri"/>
                <a:cs typeface="Calibri"/>
                <a:sym typeface="Calibri"/>
              </a:rPr>
              <a:t>month</a:t>
            </a:r>
            <a:r>
              <a:rPr lang="de-DE" sz="1800" dirty="0">
                <a:solidFill>
                  <a:schemeClr val="dk1"/>
                </a:solidFill>
                <a:latin typeface="Calibri"/>
                <a:ea typeface="Calibri"/>
                <a:cs typeface="Calibri"/>
                <a:sym typeface="Calibri"/>
              </a:rPr>
              <a:t>…Yes, </a:t>
            </a:r>
            <a:r>
              <a:rPr lang="de-DE" sz="1800" dirty="0" err="1">
                <a:solidFill>
                  <a:schemeClr val="dk1"/>
                </a:solidFill>
                <a:latin typeface="Calibri"/>
                <a:ea typeface="Calibri"/>
                <a:cs typeface="Calibri"/>
                <a:sym typeface="Calibri"/>
              </a:rPr>
              <a:t>even</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if</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you</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have</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no</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television</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or</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radio</a:t>
            </a:r>
            <a:r>
              <a:rPr lang="de-DE" sz="1800" dirty="0">
                <a:solidFill>
                  <a:schemeClr val="dk1"/>
                </a:solidFill>
                <a:latin typeface="Calibri"/>
                <a:ea typeface="Calibri"/>
                <a:cs typeface="Calibri"/>
                <a:sym typeface="Calibri"/>
              </a:rPr>
              <a:t>! After </a:t>
            </a:r>
            <a:r>
              <a:rPr lang="de-DE" sz="1800" dirty="0" err="1">
                <a:solidFill>
                  <a:schemeClr val="dk1"/>
                </a:solidFill>
                <a:latin typeface="Calibri"/>
                <a:ea typeface="Calibri"/>
                <a:cs typeface="Calibri"/>
                <a:sym typeface="Calibri"/>
              </a:rPr>
              <a:t>the</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registration</a:t>
            </a:r>
            <a:r>
              <a:rPr lang="de-DE" sz="1800" dirty="0">
                <a:solidFill>
                  <a:schemeClr val="dk1"/>
                </a:solidFill>
                <a:latin typeface="Calibri"/>
                <a:ea typeface="Calibri"/>
                <a:cs typeface="Calibri"/>
                <a:sym typeface="Calibri"/>
              </a:rPr>
              <a:t> at </a:t>
            </a:r>
            <a:r>
              <a:rPr lang="de-DE" sz="1800" dirty="0" err="1">
                <a:solidFill>
                  <a:schemeClr val="dk1"/>
                </a:solidFill>
                <a:latin typeface="Calibri"/>
                <a:ea typeface="Calibri"/>
                <a:cs typeface="Calibri"/>
                <a:sym typeface="Calibri"/>
              </a:rPr>
              <a:t>the</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city</a:t>
            </a:r>
            <a:r>
              <a:rPr lang="de-DE" sz="1800" dirty="0">
                <a:solidFill>
                  <a:schemeClr val="dk1"/>
                </a:solidFill>
                <a:latin typeface="Calibri"/>
                <a:ea typeface="Calibri"/>
                <a:cs typeface="Calibri"/>
                <a:sym typeface="Calibri"/>
              </a:rPr>
              <a:t> hall </a:t>
            </a:r>
            <a:r>
              <a:rPr lang="de-DE" sz="1800" dirty="0" err="1">
                <a:solidFill>
                  <a:schemeClr val="dk1"/>
                </a:solidFill>
                <a:latin typeface="Calibri"/>
                <a:ea typeface="Calibri"/>
                <a:cs typeface="Calibri"/>
                <a:sym typeface="Calibri"/>
              </a:rPr>
              <a:t>you</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should</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receive</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the</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letter</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with</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the</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information</a:t>
            </a:r>
            <a:r>
              <a:rPr lang="de-DE" sz="1800" dirty="0">
                <a:solidFill>
                  <a:schemeClr val="dk1"/>
                </a:solidFill>
                <a:latin typeface="Calibri"/>
                <a:ea typeface="Calibri"/>
                <a:cs typeface="Calibri"/>
                <a:sym typeface="Calibri"/>
              </a:rPr>
              <a:t> on </a:t>
            </a:r>
            <a:r>
              <a:rPr lang="de-DE" sz="1800" dirty="0" err="1">
                <a:solidFill>
                  <a:schemeClr val="dk1"/>
                </a:solidFill>
                <a:latin typeface="Calibri"/>
                <a:ea typeface="Calibri"/>
                <a:cs typeface="Calibri"/>
                <a:sym typeface="Calibri"/>
              </a:rPr>
              <a:t>the</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payment</a:t>
            </a:r>
            <a:r>
              <a:rPr lang="de-DE"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
            </a:pPr>
            <a:r>
              <a:rPr lang="de-DE" sz="1800" b="1" dirty="0">
                <a:solidFill>
                  <a:schemeClr val="dk1"/>
                </a:solidFill>
                <a:latin typeface="Calibri"/>
                <a:ea typeface="Calibri"/>
                <a:cs typeface="Calibri"/>
                <a:sym typeface="Calibri"/>
              </a:rPr>
              <a:t>University </a:t>
            </a:r>
            <a:r>
              <a:rPr lang="de-DE" sz="1800" b="1" dirty="0" err="1">
                <a:solidFill>
                  <a:schemeClr val="dk1"/>
                </a:solidFill>
                <a:latin typeface="Calibri"/>
                <a:ea typeface="Calibri"/>
                <a:cs typeface="Calibri"/>
                <a:sym typeface="Calibri"/>
              </a:rPr>
              <a:t>sports</a:t>
            </a:r>
            <a:r>
              <a:rPr lang="de-DE" sz="1800" b="1" dirty="0">
                <a:solidFill>
                  <a:schemeClr val="dk1"/>
                </a:solidFill>
                <a:latin typeface="Calibri"/>
                <a:ea typeface="Calibri"/>
                <a:cs typeface="Calibri"/>
                <a:sym typeface="Calibri"/>
              </a:rPr>
              <a:t> </a:t>
            </a:r>
            <a:r>
              <a:rPr lang="de-DE" sz="1800" b="1" dirty="0" err="1">
                <a:solidFill>
                  <a:schemeClr val="dk1"/>
                </a:solidFill>
                <a:latin typeface="Calibri"/>
                <a:ea typeface="Calibri"/>
                <a:cs typeface="Calibri"/>
                <a:sym typeface="Calibri"/>
              </a:rPr>
              <a:t>offerings</a:t>
            </a:r>
            <a:r>
              <a:rPr lang="de-DE" sz="1800" b="1" dirty="0">
                <a:solidFill>
                  <a:schemeClr val="dk1"/>
                </a:solidFill>
                <a:latin typeface="Calibri"/>
                <a:ea typeface="Calibri"/>
                <a:cs typeface="Calibri"/>
                <a:sym typeface="Calibri"/>
              </a:rPr>
              <a:t>:</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with</a:t>
            </a:r>
            <a:r>
              <a:rPr lang="de-DE" sz="1800" dirty="0">
                <a:solidFill>
                  <a:schemeClr val="dk1"/>
                </a:solidFill>
                <a:latin typeface="Calibri"/>
                <a:ea typeface="Calibri"/>
                <a:cs typeface="Calibri"/>
                <a:sym typeface="Calibri"/>
              </a:rPr>
              <a:t> just €25 per </a:t>
            </a:r>
            <a:r>
              <a:rPr lang="de-DE" sz="1800" dirty="0" err="1">
                <a:solidFill>
                  <a:schemeClr val="dk1"/>
                </a:solidFill>
                <a:latin typeface="Calibri"/>
                <a:ea typeface="Calibri"/>
                <a:cs typeface="Calibri"/>
                <a:sym typeface="Calibri"/>
              </a:rPr>
              <a:t>semester</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you</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can</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join</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as</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many</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sports</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courses</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as</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you</a:t>
            </a:r>
            <a:r>
              <a:rPr lang="de-DE" sz="1800" dirty="0">
                <a:solidFill>
                  <a:schemeClr val="dk1"/>
                </a:solidFill>
                <a:latin typeface="Calibri"/>
                <a:ea typeface="Calibri"/>
                <a:cs typeface="Calibri"/>
                <a:sym typeface="Calibri"/>
              </a:rPr>
              <a:t> like. </a:t>
            </a:r>
            <a:r>
              <a:rPr lang="de-DE" sz="1800" dirty="0" err="1">
                <a:solidFill>
                  <a:schemeClr val="dk1"/>
                </a:solidFill>
                <a:latin typeface="Calibri"/>
                <a:ea typeface="Calibri"/>
                <a:cs typeface="Calibri"/>
                <a:sym typeface="Calibri"/>
              </a:rPr>
              <a:t>However</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for</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some</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sports</a:t>
            </a:r>
            <a:r>
              <a:rPr lang="de-DE" sz="1800" dirty="0">
                <a:solidFill>
                  <a:schemeClr val="dk1"/>
                </a:solidFill>
                <a:latin typeface="Calibri"/>
                <a:ea typeface="Calibri"/>
                <a:cs typeface="Calibri"/>
                <a:sym typeface="Calibri"/>
              </a:rPr>
              <a:t>, an additional </a:t>
            </a:r>
            <a:r>
              <a:rPr lang="de-DE" sz="1800" dirty="0" err="1">
                <a:solidFill>
                  <a:schemeClr val="dk1"/>
                </a:solidFill>
                <a:latin typeface="Calibri"/>
                <a:ea typeface="Calibri"/>
                <a:cs typeface="Calibri"/>
                <a:sym typeface="Calibri"/>
              </a:rPr>
              <a:t>fee</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is</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required</a:t>
            </a:r>
            <a:r>
              <a:rPr lang="de-DE" sz="1800" dirty="0">
                <a:solidFill>
                  <a:schemeClr val="dk1"/>
                </a:solidFill>
                <a:latin typeface="Calibri"/>
                <a:ea typeface="Calibri"/>
                <a:cs typeface="Calibri"/>
                <a:sym typeface="Calibri"/>
              </a:rPr>
              <a:t> (e.g. </a:t>
            </a:r>
            <a:r>
              <a:rPr lang="de-DE" sz="1800" dirty="0" err="1">
                <a:solidFill>
                  <a:schemeClr val="dk1"/>
                </a:solidFill>
                <a:latin typeface="Calibri"/>
                <a:ea typeface="Calibri"/>
                <a:cs typeface="Calibri"/>
                <a:sym typeface="Calibri"/>
              </a:rPr>
              <a:t>for</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the</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salsa</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course</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around</a:t>
            </a:r>
            <a:r>
              <a:rPr lang="de-DE" sz="1800" dirty="0">
                <a:solidFill>
                  <a:schemeClr val="dk1"/>
                </a:solidFill>
                <a:latin typeface="Calibri"/>
                <a:ea typeface="Calibri"/>
                <a:cs typeface="Calibri"/>
                <a:sym typeface="Calibri"/>
              </a:rPr>
              <a:t> €8).</a:t>
            </a:r>
            <a:endParaRPr sz="1800" dirty="0">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chemeClr val="dk1"/>
              </a:buClr>
              <a:buSzPts val="1800"/>
              <a:buFont typeface="Calibri"/>
              <a:buChar char="•"/>
            </a:pPr>
            <a:r>
              <a:rPr lang="de-DE" sz="1800" dirty="0">
                <a:solidFill>
                  <a:schemeClr val="dk1"/>
                </a:solidFill>
                <a:latin typeface="Calibri"/>
                <a:ea typeface="Calibri"/>
                <a:cs typeface="Calibri"/>
                <a:sym typeface="Calibri"/>
              </a:rPr>
              <a:t>The University </a:t>
            </a:r>
            <a:r>
              <a:rPr lang="de-DE" sz="1800" dirty="0" err="1">
                <a:solidFill>
                  <a:schemeClr val="dk1"/>
                </a:solidFill>
                <a:latin typeface="Calibri"/>
                <a:ea typeface="Calibri"/>
                <a:cs typeface="Calibri"/>
                <a:sym typeface="Calibri"/>
              </a:rPr>
              <a:t>sports</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card</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must</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be</a:t>
            </a:r>
            <a:r>
              <a:rPr lang="de-DE" sz="1800" dirty="0">
                <a:solidFill>
                  <a:schemeClr val="dk1"/>
                </a:solidFill>
                <a:latin typeface="Calibri"/>
                <a:ea typeface="Calibri"/>
                <a:cs typeface="Calibri"/>
                <a:sym typeface="Calibri"/>
              </a:rPr>
              <a:t> </a:t>
            </a:r>
            <a:r>
              <a:rPr lang="de-DE" sz="1800" dirty="0" err="1">
                <a:solidFill>
                  <a:schemeClr val="dk1"/>
                </a:solidFill>
                <a:latin typeface="Calibri"/>
                <a:ea typeface="Calibri"/>
                <a:cs typeface="Calibri"/>
                <a:sym typeface="Calibri"/>
              </a:rPr>
              <a:t>bought</a:t>
            </a:r>
            <a:r>
              <a:rPr lang="de-DE" sz="1800" dirty="0">
                <a:solidFill>
                  <a:schemeClr val="dk1"/>
                </a:solidFill>
                <a:latin typeface="Calibri"/>
                <a:ea typeface="Calibri"/>
                <a:cs typeface="Calibri"/>
                <a:sym typeface="Calibri"/>
              </a:rPr>
              <a:t> online: </a:t>
            </a:r>
            <a:r>
              <a:rPr lang="de-DE" sz="1800" u="sng" dirty="0">
                <a:solidFill>
                  <a:schemeClr val="hlink"/>
                </a:solidFill>
                <a:latin typeface="Calibri"/>
                <a:ea typeface="Calibri"/>
                <a:cs typeface="Calibri"/>
                <a:sym typeface="Calibri"/>
                <a:hlinkClick r:id="rId3"/>
              </a:rPr>
              <a:t>https://www.hochschulsport-wuerzburg.de/cards</a:t>
            </a:r>
            <a:endParaRPr sz="1800" dirty="0">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91" name="Google Shape;91;p9"/>
          <p:cNvSpPr txBox="1"/>
          <p:nvPr/>
        </p:nvSpPr>
        <p:spPr>
          <a:xfrm>
            <a:off x="685800" y="1117600"/>
            <a:ext cx="3886200" cy="3303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2. General Information</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0"/>
          <p:cNvSpPr txBox="1"/>
          <p:nvPr/>
        </p:nvSpPr>
        <p:spPr>
          <a:xfrm>
            <a:off x="1010673" y="552710"/>
            <a:ext cx="5793197"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97" name="Google Shape;97;p10"/>
          <p:cNvSpPr/>
          <p:nvPr/>
        </p:nvSpPr>
        <p:spPr>
          <a:xfrm>
            <a:off x="2278379" y="1749553"/>
            <a:ext cx="4809743" cy="480364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 name="Google Shape;98;p10"/>
          <p:cNvSpPr txBox="1"/>
          <p:nvPr/>
        </p:nvSpPr>
        <p:spPr>
          <a:xfrm>
            <a:off x="6991927" y="2791113"/>
            <a:ext cx="2161671" cy="1360263"/>
          </a:xfrm>
          <a:prstGeom prst="rect">
            <a:avLst/>
          </a:prstGeom>
          <a:noFill/>
          <a:ln>
            <a:noFill/>
          </a:ln>
        </p:spPr>
        <p:txBody>
          <a:bodyPr spcFirstLastPara="1" wrap="square" lIns="0" tIns="12050" rIns="0" bIns="0" anchor="t" anchorCtr="0">
            <a:noAutofit/>
          </a:bodyPr>
          <a:lstStyle/>
          <a:p>
            <a:pPr marL="200710" marR="216925" lvl="0" indent="0" algn="l" rtl="0">
              <a:lnSpc>
                <a:spcPct val="105555"/>
              </a:lnSpc>
              <a:spcBef>
                <a:spcPts val="0"/>
              </a:spcBef>
              <a:spcAft>
                <a:spcPts val="0"/>
              </a:spcAft>
              <a:buClr>
                <a:srgbClr val="000000"/>
              </a:buClr>
              <a:buSzPts val="1800"/>
              <a:buFont typeface="Arial"/>
              <a:buNone/>
            </a:pPr>
            <a:r>
              <a:rPr lang="de-DE" sz="1800" b="0" i="0" u="none" strike="noStrike" cap="none">
                <a:solidFill>
                  <a:srgbClr val="000066"/>
                </a:solidFill>
                <a:latin typeface="Calibri"/>
                <a:ea typeface="Calibri"/>
                <a:cs typeface="Calibri"/>
                <a:sym typeface="Calibri"/>
              </a:rPr>
              <a:t>Hubland Nord:</a:t>
            </a:r>
            <a:endParaRPr sz="1400" b="0" i="0" u="none" strike="noStrike" cap="none">
              <a:solidFill>
                <a:srgbClr val="000000"/>
              </a:solidFill>
              <a:latin typeface="Arial"/>
              <a:ea typeface="Arial"/>
              <a:cs typeface="Arial"/>
              <a:sym typeface="Arial"/>
            </a:endParaRPr>
          </a:p>
          <a:p>
            <a:pPr marL="200710" marR="216925" lvl="0" indent="0" algn="l" rtl="0">
              <a:lnSpc>
                <a:spcPct val="105555"/>
              </a:lnSpc>
              <a:spcBef>
                <a:spcPts val="0"/>
              </a:spcBef>
              <a:spcAft>
                <a:spcPts val="0"/>
              </a:spcAft>
              <a:buClr>
                <a:srgbClr val="000000"/>
              </a:buClr>
              <a:buSzPts val="1800"/>
              <a:buFont typeface="Arial"/>
              <a:buNone/>
            </a:pPr>
            <a:r>
              <a:rPr lang="de-DE" sz="1800" b="0" i="0" u="none" strike="noStrike" cap="none">
                <a:solidFill>
                  <a:schemeClr val="dk1"/>
                </a:solidFill>
                <a:latin typeface="Calibri"/>
                <a:ea typeface="Calibri"/>
                <a:cs typeface="Calibri"/>
                <a:sym typeface="Calibri"/>
              </a:rPr>
              <a:t>International Office &amp; Sprachenzentrum</a:t>
            </a:r>
            <a:endParaRPr sz="1800" b="0" i="0" u="none" strike="noStrike" cap="none">
              <a:solidFill>
                <a:schemeClr val="dk1"/>
              </a:solidFill>
              <a:latin typeface="Calibri"/>
              <a:ea typeface="Calibri"/>
              <a:cs typeface="Calibri"/>
              <a:sym typeface="Calibri"/>
            </a:endParaRPr>
          </a:p>
        </p:txBody>
      </p:sp>
      <p:sp>
        <p:nvSpPr>
          <p:cNvPr id="99" name="Google Shape;99;p10"/>
          <p:cNvSpPr txBox="1"/>
          <p:nvPr/>
        </p:nvSpPr>
        <p:spPr>
          <a:xfrm>
            <a:off x="481728" y="3289103"/>
            <a:ext cx="2037569" cy="408166"/>
          </a:xfrm>
          <a:prstGeom prst="rect">
            <a:avLst/>
          </a:prstGeom>
          <a:noFill/>
          <a:ln>
            <a:noFill/>
          </a:ln>
        </p:spPr>
        <p:txBody>
          <a:bodyPr spcFirstLastPara="1" wrap="square" lIns="0" tIns="12050" rIns="0" bIns="0" anchor="t" anchorCtr="0">
            <a:noAutofit/>
          </a:bodyPr>
          <a:lstStyle/>
          <a:p>
            <a:pPr marL="74294" marR="91747" lvl="0" indent="0" algn="l" rtl="0">
              <a:lnSpc>
                <a:spcPct val="105555"/>
              </a:lnSpc>
              <a:spcBef>
                <a:spcPts val="0"/>
              </a:spcBef>
              <a:spcAft>
                <a:spcPts val="0"/>
              </a:spcAft>
              <a:buClr>
                <a:srgbClr val="000000"/>
              </a:buClr>
              <a:buSzPts val="1800"/>
              <a:buFont typeface="Arial"/>
              <a:buNone/>
            </a:pPr>
            <a:r>
              <a:rPr lang="de-DE" sz="1800" b="0" i="0" u="none" strike="noStrike" cap="none">
                <a:solidFill>
                  <a:srgbClr val="000066"/>
                </a:solidFill>
                <a:latin typeface="Calibri"/>
                <a:ea typeface="Calibri"/>
                <a:cs typeface="Calibri"/>
                <a:sym typeface="Calibri"/>
              </a:rPr>
              <a:t>Neue Uni (Sanderuni):</a:t>
            </a:r>
            <a:endParaRPr sz="1400" b="0" i="0" u="none" strike="noStrike" cap="none">
              <a:solidFill>
                <a:srgbClr val="000000"/>
              </a:solidFill>
              <a:latin typeface="Arial"/>
              <a:ea typeface="Arial"/>
              <a:cs typeface="Arial"/>
              <a:sym typeface="Arial"/>
            </a:endParaRPr>
          </a:p>
          <a:p>
            <a:pPr marL="74294" marR="91747" lvl="0" indent="0" algn="l" rtl="0">
              <a:lnSpc>
                <a:spcPct val="105555"/>
              </a:lnSpc>
              <a:spcBef>
                <a:spcPts val="0"/>
              </a:spcBef>
              <a:spcAft>
                <a:spcPts val="0"/>
              </a:spcAft>
              <a:buClr>
                <a:srgbClr val="000000"/>
              </a:buClr>
              <a:buSzPts val="1800"/>
              <a:buFont typeface="Arial"/>
              <a:buNone/>
            </a:pPr>
            <a:r>
              <a:rPr lang="de-DE" sz="1800" b="0" i="0" u="none" strike="noStrike" cap="none">
                <a:solidFill>
                  <a:schemeClr val="dk1"/>
                </a:solidFill>
                <a:latin typeface="Calibri"/>
                <a:ea typeface="Calibri"/>
                <a:cs typeface="Calibri"/>
                <a:sym typeface="Calibri"/>
              </a:rPr>
              <a:t>Student House Mensa/Cafeteria</a:t>
            </a:r>
            <a:endParaRPr sz="1800" b="0" i="0" u="none" strike="noStrike" cap="none">
              <a:solidFill>
                <a:schemeClr val="dk1"/>
              </a:solidFill>
              <a:latin typeface="Calibri"/>
              <a:ea typeface="Calibri"/>
              <a:cs typeface="Calibri"/>
              <a:sym typeface="Calibri"/>
            </a:endParaRPr>
          </a:p>
        </p:txBody>
      </p:sp>
      <p:sp>
        <p:nvSpPr>
          <p:cNvPr id="100" name="Google Shape;100;p10"/>
          <p:cNvSpPr txBox="1"/>
          <p:nvPr/>
        </p:nvSpPr>
        <p:spPr>
          <a:xfrm>
            <a:off x="7293707" y="5088128"/>
            <a:ext cx="1595311" cy="528319"/>
          </a:xfrm>
          <a:prstGeom prst="rect">
            <a:avLst/>
          </a:prstGeom>
          <a:noFill/>
          <a:ln>
            <a:noFill/>
          </a:ln>
        </p:spPr>
        <p:txBody>
          <a:bodyPr spcFirstLastPara="1" wrap="square" lIns="0" tIns="12050" rIns="0" bIns="0" anchor="t" anchorCtr="0">
            <a:noAutofit/>
          </a:bodyPr>
          <a:lstStyle/>
          <a:p>
            <a:pPr marL="0" marR="0" lvl="0" indent="0" algn="l" rtl="0">
              <a:lnSpc>
                <a:spcPct val="105555"/>
              </a:lnSpc>
              <a:spcBef>
                <a:spcPts val="0"/>
              </a:spcBef>
              <a:spcAft>
                <a:spcPts val="0"/>
              </a:spcAft>
              <a:buClr>
                <a:srgbClr val="000000"/>
              </a:buClr>
              <a:buSzPts val="1800"/>
              <a:buFont typeface="Arial"/>
              <a:buNone/>
            </a:pPr>
            <a:r>
              <a:rPr lang="de-DE" sz="1800" b="0" i="0" u="none" strike="noStrike" cap="none">
                <a:solidFill>
                  <a:srgbClr val="000066"/>
                </a:solidFill>
                <a:latin typeface="Calibri"/>
                <a:ea typeface="Calibri"/>
                <a:cs typeface="Calibri"/>
                <a:sym typeface="Calibri"/>
              </a:rPr>
              <a:t>Hubland Süd:</a:t>
            </a:r>
            <a:endParaRPr sz="1400" b="0" i="0" u="none" strike="noStrike" cap="none">
              <a:solidFill>
                <a:srgbClr val="000000"/>
              </a:solidFill>
              <a:latin typeface="Arial"/>
              <a:ea typeface="Arial"/>
              <a:cs typeface="Arial"/>
              <a:sym typeface="Arial"/>
            </a:endParaRPr>
          </a:p>
          <a:p>
            <a:pPr marL="0" marR="0" lvl="0" indent="0" algn="l" rtl="0">
              <a:lnSpc>
                <a:spcPct val="105555"/>
              </a:lnSpc>
              <a:spcBef>
                <a:spcPts val="0"/>
              </a:spcBef>
              <a:spcAft>
                <a:spcPts val="0"/>
              </a:spcAft>
              <a:buClr>
                <a:srgbClr val="000000"/>
              </a:buClr>
              <a:buSzPts val="1800"/>
              <a:buFont typeface="Arial"/>
              <a:buNone/>
            </a:pPr>
            <a:r>
              <a:rPr lang="de-DE" sz="1800" b="0" i="0" u="none" strike="noStrike" cap="none">
                <a:solidFill>
                  <a:schemeClr val="dk1"/>
                </a:solidFill>
                <a:latin typeface="Calibri"/>
                <a:ea typeface="Calibri"/>
                <a:cs typeface="Calibri"/>
                <a:sym typeface="Calibri"/>
              </a:rPr>
              <a:t>Mensa/Cafeteria&amp; </a:t>
            </a:r>
            <a:r>
              <a:rPr lang="de-DE" sz="1800">
                <a:solidFill>
                  <a:schemeClr val="dk1"/>
                </a:solidFill>
                <a:latin typeface="Calibri"/>
                <a:ea typeface="Calibri"/>
                <a:cs typeface="Calibri"/>
                <a:sym typeface="Calibri"/>
              </a:rPr>
              <a:t>L</a:t>
            </a:r>
            <a:r>
              <a:rPr lang="de-DE" sz="1800" b="0" i="0" u="none" strike="noStrike" cap="none">
                <a:solidFill>
                  <a:schemeClr val="dk1"/>
                </a:solidFill>
                <a:latin typeface="Calibri"/>
                <a:ea typeface="Calibri"/>
                <a:cs typeface="Calibri"/>
                <a:sym typeface="Calibri"/>
              </a:rPr>
              <a:t>ibrary</a:t>
            </a:r>
            <a:endParaRPr sz="1800" b="0" i="0" u="none" strike="noStrike" cap="none">
              <a:solidFill>
                <a:schemeClr val="dk1"/>
              </a:solidFill>
              <a:latin typeface="Calibri"/>
              <a:ea typeface="Calibri"/>
              <a:cs typeface="Calibri"/>
              <a:sym typeface="Calibri"/>
            </a:endParaRPr>
          </a:p>
        </p:txBody>
      </p:sp>
      <p:cxnSp>
        <p:nvCxnSpPr>
          <p:cNvPr id="101" name="Google Shape;101;p10"/>
          <p:cNvCxnSpPr/>
          <p:nvPr/>
        </p:nvCxnSpPr>
        <p:spPr>
          <a:xfrm>
            <a:off x="1828800" y="3493186"/>
            <a:ext cx="1828800" cy="255856"/>
          </a:xfrm>
          <a:prstGeom prst="straightConnector1">
            <a:avLst/>
          </a:prstGeom>
          <a:noFill/>
          <a:ln w="9525" cap="flat" cmpd="sng">
            <a:solidFill>
              <a:srgbClr val="000066"/>
            </a:solidFill>
            <a:prstDash val="solid"/>
            <a:round/>
            <a:headEnd type="none" w="sm" len="sm"/>
            <a:tailEnd type="triangle" w="med" len="med"/>
          </a:ln>
        </p:spPr>
      </p:cxnSp>
      <p:cxnSp>
        <p:nvCxnSpPr>
          <p:cNvPr id="102" name="Google Shape;102;p10"/>
          <p:cNvCxnSpPr/>
          <p:nvPr/>
        </p:nvCxnSpPr>
        <p:spPr>
          <a:xfrm flipH="1">
            <a:off x="6400800" y="2883408"/>
            <a:ext cx="784785" cy="1018034"/>
          </a:xfrm>
          <a:prstGeom prst="straightConnector1">
            <a:avLst/>
          </a:prstGeom>
          <a:noFill/>
          <a:ln w="9525" cap="flat" cmpd="sng">
            <a:solidFill>
              <a:srgbClr val="000066"/>
            </a:solidFill>
            <a:prstDash val="solid"/>
            <a:round/>
            <a:headEnd type="none" w="sm" len="sm"/>
            <a:tailEnd type="triangle" w="med" len="med"/>
          </a:ln>
        </p:spPr>
      </p:cxnSp>
      <p:cxnSp>
        <p:nvCxnSpPr>
          <p:cNvPr id="103" name="Google Shape;103;p10"/>
          <p:cNvCxnSpPr/>
          <p:nvPr/>
        </p:nvCxnSpPr>
        <p:spPr>
          <a:xfrm rot="10800000">
            <a:off x="6096000" y="4587242"/>
            <a:ext cx="1089585" cy="609600"/>
          </a:xfrm>
          <a:prstGeom prst="straightConnector1">
            <a:avLst/>
          </a:prstGeom>
          <a:noFill/>
          <a:ln w="9525" cap="flat" cmpd="sng">
            <a:solidFill>
              <a:srgbClr val="000066"/>
            </a:solidFill>
            <a:prstDash val="solid"/>
            <a:round/>
            <a:headEnd type="none" w="sm" len="sm"/>
            <a:tailEnd type="triangle" w="med" len="med"/>
          </a:ln>
        </p:spPr>
      </p:cxnSp>
      <p:sp>
        <p:nvSpPr>
          <p:cNvPr id="104" name="Google Shape;104;p10"/>
          <p:cNvSpPr txBox="1"/>
          <p:nvPr/>
        </p:nvSpPr>
        <p:spPr>
          <a:xfrm>
            <a:off x="685800" y="1117600"/>
            <a:ext cx="7749540"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3. Campi important for you while stuyding at our </a:t>
            </a:r>
            <a:r>
              <a:rPr lang="de-DE" sz="2400">
                <a:solidFill>
                  <a:schemeClr val="dk1"/>
                </a:solidFill>
                <a:latin typeface="Calibri"/>
                <a:ea typeface="Calibri"/>
                <a:cs typeface="Calibri"/>
                <a:sym typeface="Calibri"/>
              </a:rPr>
              <a:t>F</a:t>
            </a:r>
            <a:r>
              <a:rPr lang="de-DE" sz="2400" b="0" i="0" u="none" strike="noStrike" cap="none">
                <a:solidFill>
                  <a:schemeClr val="dk1"/>
                </a:solidFill>
                <a:latin typeface="Calibri"/>
                <a:ea typeface="Calibri"/>
                <a:cs typeface="Calibri"/>
                <a:sym typeface="Calibri"/>
              </a:rPr>
              <a:t>aculty</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1"/>
          <p:cNvPicPr preferRelativeResize="0"/>
          <p:nvPr/>
        </p:nvPicPr>
        <p:blipFill rotWithShape="1">
          <a:blip r:embed="rId3">
            <a:alphaModFix/>
          </a:blip>
          <a:srcRect l="21667" t="27777" r="21666" b="18889"/>
          <a:stretch/>
        </p:blipFill>
        <p:spPr>
          <a:xfrm>
            <a:off x="1524000" y="2331482"/>
            <a:ext cx="6477000" cy="3429000"/>
          </a:xfrm>
          <a:prstGeom prst="rect">
            <a:avLst/>
          </a:prstGeom>
          <a:noFill/>
          <a:ln>
            <a:noFill/>
          </a:ln>
        </p:spPr>
      </p:pic>
      <p:sp>
        <p:nvSpPr>
          <p:cNvPr id="110" name="Google Shape;110;p11"/>
          <p:cNvSpPr txBox="1"/>
          <p:nvPr/>
        </p:nvSpPr>
        <p:spPr>
          <a:xfrm>
            <a:off x="8001000" y="3512582"/>
            <a:ext cx="19812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000066"/>
                </a:solidFill>
                <a:latin typeface="Calibri"/>
                <a:ea typeface="Calibri"/>
                <a:cs typeface="Calibri"/>
                <a:sym typeface="Calibri"/>
              </a:rPr>
              <a:t>Alte IHK</a:t>
            </a:r>
            <a:endParaRPr sz="1400" b="0" i="0" u="none" strike="noStrike" cap="none">
              <a:solidFill>
                <a:srgbClr val="000000"/>
              </a:solidFill>
              <a:latin typeface="Arial"/>
              <a:ea typeface="Arial"/>
              <a:cs typeface="Arial"/>
              <a:sym typeface="Arial"/>
            </a:endParaRPr>
          </a:p>
        </p:txBody>
      </p:sp>
      <p:sp>
        <p:nvSpPr>
          <p:cNvPr id="111" name="Google Shape;111;p11"/>
          <p:cNvSpPr txBox="1"/>
          <p:nvPr/>
        </p:nvSpPr>
        <p:spPr>
          <a:xfrm>
            <a:off x="3429000" y="6107668"/>
            <a:ext cx="19812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000066"/>
                </a:solidFill>
                <a:latin typeface="Calibri"/>
                <a:ea typeface="Calibri"/>
                <a:cs typeface="Calibri"/>
                <a:sym typeface="Calibri"/>
              </a:rPr>
              <a:t>Neue Uni</a:t>
            </a:r>
            <a:endParaRPr sz="1400" b="0" i="0" u="none" strike="noStrike" cap="none">
              <a:solidFill>
                <a:srgbClr val="000000"/>
              </a:solidFill>
              <a:latin typeface="Arial"/>
              <a:ea typeface="Arial"/>
              <a:cs typeface="Arial"/>
              <a:sym typeface="Arial"/>
            </a:endParaRPr>
          </a:p>
        </p:txBody>
      </p:sp>
      <p:cxnSp>
        <p:nvCxnSpPr>
          <p:cNvPr id="112" name="Google Shape;112;p11"/>
          <p:cNvCxnSpPr/>
          <p:nvPr/>
        </p:nvCxnSpPr>
        <p:spPr>
          <a:xfrm flipH="1">
            <a:off x="5029200" y="3697248"/>
            <a:ext cx="2895600" cy="348734"/>
          </a:xfrm>
          <a:prstGeom prst="straightConnector1">
            <a:avLst/>
          </a:prstGeom>
          <a:noFill/>
          <a:ln w="9525" cap="flat" cmpd="sng">
            <a:solidFill>
              <a:srgbClr val="000066"/>
            </a:solidFill>
            <a:prstDash val="solid"/>
            <a:round/>
            <a:headEnd type="none" w="sm" len="sm"/>
            <a:tailEnd type="triangle" w="med" len="med"/>
          </a:ln>
        </p:spPr>
      </p:cxnSp>
      <p:cxnSp>
        <p:nvCxnSpPr>
          <p:cNvPr id="113" name="Google Shape;113;p11"/>
          <p:cNvCxnSpPr/>
          <p:nvPr/>
        </p:nvCxnSpPr>
        <p:spPr>
          <a:xfrm rot="10800000" flipH="1">
            <a:off x="4267200" y="5341382"/>
            <a:ext cx="609600" cy="766286"/>
          </a:xfrm>
          <a:prstGeom prst="straightConnector1">
            <a:avLst/>
          </a:prstGeom>
          <a:noFill/>
          <a:ln w="9525" cap="flat" cmpd="sng">
            <a:solidFill>
              <a:srgbClr val="000066"/>
            </a:solidFill>
            <a:prstDash val="solid"/>
            <a:round/>
            <a:headEnd type="none" w="sm" len="sm"/>
            <a:tailEnd type="triangle" w="med" len="med"/>
          </a:ln>
        </p:spPr>
      </p:cxnSp>
      <p:sp>
        <p:nvSpPr>
          <p:cNvPr id="114" name="Google Shape;114;p11"/>
          <p:cNvSpPr txBox="1"/>
          <p:nvPr/>
        </p:nvSpPr>
        <p:spPr>
          <a:xfrm>
            <a:off x="685800" y="1117600"/>
            <a:ext cx="3886200" cy="330200"/>
          </a:xfrm>
          <a:prstGeom prst="rect">
            <a:avLst/>
          </a:prstGeom>
          <a:noFill/>
          <a:ln>
            <a:noFill/>
          </a:ln>
        </p:spPr>
        <p:txBody>
          <a:bodyPr spcFirstLastPara="1" wrap="square" lIns="0" tIns="15875" rIns="0" bIns="0" anchor="t" anchorCtr="0">
            <a:noAutofit/>
          </a:bodyPr>
          <a:lstStyle/>
          <a:p>
            <a:pPr marL="12700" marR="0" lvl="0" indent="0" algn="l" rtl="0">
              <a:lnSpc>
                <a:spcPct val="104166"/>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3. Campi of our </a:t>
            </a:r>
            <a:r>
              <a:rPr lang="de-DE" sz="2400">
                <a:solidFill>
                  <a:schemeClr val="dk1"/>
                </a:solidFill>
                <a:latin typeface="Calibri"/>
                <a:ea typeface="Calibri"/>
                <a:cs typeface="Calibri"/>
                <a:sym typeface="Calibri"/>
              </a:rPr>
              <a:t>F</a:t>
            </a:r>
            <a:r>
              <a:rPr lang="de-DE" sz="2400" b="0" i="0" u="none" strike="noStrike" cap="none">
                <a:solidFill>
                  <a:schemeClr val="dk1"/>
                </a:solidFill>
                <a:latin typeface="Calibri"/>
                <a:ea typeface="Calibri"/>
                <a:cs typeface="Calibri"/>
                <a:sym typeface="Calibri"/>
              </a:rPr>
              <a:t>aculty</a:t>
            </a:r>
            <a:endParaRPr sz="2400" b="0" i="0" u="none" strike="noStrike" cap="none">
              <a:solidFill>
                <a:schemeClr val="dk1"/>
              </a:solidFill>
              <a:latin typeface="Calibri"/>
              <a:ea typeface="Calibri"/>
              <a:cs typeface="Calibri"/>
              <a:sym typeface="Calibri"/>
            </a:endParaRPr>
          </a:p>
          <a:p>
            <a:pPr marL="12700" marR="0" lvl="0" indent="0" algn="l" rtl="0">
              <a:lnSpc>
                <a:spcPct val="104166"/>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1890</Words>
  <Application>Microsoft Macintosh PowerPoint</Application>
  <PresentationFormat>Bildschirmpräsentation (4:3)</PresentationFormat>
  <Paragraphs>300</Paragraphs>
  <Slides>57</Slides>
  <Notes>57</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57</vt:i4>
      </vt:variant>
    </vt:vector>
  </HeadingPairs>
  <TitlesOfParts>
    <vt:vector size="61" baseType="lpstr">
      <vt:lpstr>Arial</vt:lpstr>
      <vt:lpstr>Calibri</vt:lpstr>
      <vt:lpstr>Noto Sans Symbols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Sebastian Pichnarcik</cp:lastModifiedBy>
  <cp:revision>3</cp:revision>
  <dcterms:modified xsi:type="dcterms:W3CDTF">2025-10-13T08:05:20Z</dcterms:modified>
</cp:coreProperties>
</file>