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3"/>
  </p:notesMasterIdLst>
  <p:handoutMasterIdLst>
    <p:handoutMasterId r:id="rId24"/>
  </p:handoutMasterIdLst>
  <p:sldIdLst>
    <p:sldId id="292" r:id="rId2"/>
    <p:sldId id="258" r:id="rId3"/>
    <p:sldId id="281" r:id="rId4"/>
    <p:sldId id="317" r:id="rId5"/>
    <p:sldId id="321" r:id="rId6"/>
    <p:sldId id="323" r:id="rId7"/>
    <p:sldId id="315" r:id="rId8"/>
    <p:sldId id="316" r:id="rId9"/>
    <p:sldId id="318" r:id="rId10"/>
    <p:sldId id="319" r:id="rId11"/>
    <p:sldId id="327" r:id="rId12"/>
    <p:sldId id="335" r:id="rId13"/>
    <p:sldId id="324" r:id="rId14"/>
    <p:sldId id="325" r:id="rId15"/>
    <p:sldId id="329" r:id="rId16"/>
    <p:sldId id="334" r:id="rId17"/>
    <p:sldId id="330" r:id="rId18"/>
    <p:sldId id="326" r:id="rId19"/>
    <p:sldId id="332" r:id="rId20"/>
    <p:sldId id="331" r:id="rId21"/>
    <p:sldId id="336" r:id="rId2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C84"/>
    <a:srgbClr val="007CA8"/>
    <a:srgbClr val="FF0066"/>
    <a:srgbClr val="FF33CC"/>
    <a:srgbClr val="33CC33"/>
    <a:srgbClr val="FF3300"/>
    <a:srgbClr val="3333FF"/>
    <a:srgbClr val="FF9900"/>
    <a:srgbClr val="D67F00"/>
    <a:srgbClr val="DE8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82478" autoAdjust="0"/>
  </p:normalViewPr>
  <p:slideViewPr>
    <p:cSldViewPr>
      <p:cViewPr varScale="1">
        <p:scale>
          <a:sx n="111" d="100"/>
          <a:sy n="111" d="100"/>
        </p:scale>
        <p:origin x="8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09B45E0-7659-4C83-AE79-588C502BB9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9236179-B1FE-40DC-A59B-F017691294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34B02-3CF0-47F2-B784-843B1D5B3BE3}" type="datetimeFigureOut">
              <a:rPr lang="de-DE" smtClean="0"/>
              <a:t>22.05.2019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512F1E-3A8F-4D3D-9DE8-333BA58790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959315E-5B35-4A07-9020-DC3F3FA700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09D13-199A-4286-8DAB-B931D93D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717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87555829-D1E8-4BEC-8EC0-013D305ECD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990666B-30FD-4A15-8C2E-386577F5CE6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C19B8-B102-42D9-BA71-34F42FD1302C}" type="datetimeFigureOut">
              <a:rPr lang="de-DE" smtClean="0"/>
              <a:t>22.05.2019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CCB757A7-8887-4628-9CD9-CEFAE3474CA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9325CDC1-5AF1-4C8A-8427-1C93A9386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65A655-40C9-40E1-AF09-1D276589E7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34AB0B-F4A2-44C3-B447-BC66B3C2D6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5707F-38C1-4FD9-972A-54689D6F9223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„Gliederung, um Übersicht zu vermitteln“</a:t>
            </a:r>
          </a:p>
          <a:p>
            <a:r>
              <a:rPr lang="de-DE" dirty="0">
                <a:sym typeface="Wingdings" panose="05000000000000000000" pitchFamily="2" charset="2"/>
              </a:rPr>
              <a:t> Kurz beschreiben mit Überleitungen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71D42-A0AF-4531-906B-C1F26EBA78F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435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1269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435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4249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918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501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027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8539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74841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52474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1251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Wahrscheinlichkeitsverteilungen: </a:t>
            </a:r>
          </a:p>
          <a:p>
            <a:pPr marL="171450" indent="-171450">
              <a:buFontTx/>
              <a:buChar char="-"/>
            </a:pPr>
            <a:endParaRPr lang="de-D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200" dirty="0"/>
              <a:t>Beschreibung der Risiken durch Wahrscheinlichkeitsverteilungen</a:t>
            </a:r>
          </a:p>
          <a:p>
            <a:pPr algn="l"/>
            <a:r>
              <a:rPr lang="de-DE" sz="300" dirty="0"/>
              <a:t> </a:t>
            </a:r>
            <a:endParaRPr lang="de-DE" sz="3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200" dirty="0"/>
              <a:t>Stochastische Prozesse: Beschreibung von Risiken deren Wert sich im Zeitablauf stetig ändert (</a:t>
            </a:r>
            <a:r>
              <a:rPr lang="de-DE" sz="1200" dirty="0" err="1"/>
              <a:t>evtl</a:t>
            </a:r>
            <a:r>
              <a:rPr lang="de-DE" sz="1200" dirty="0"/>
              <a:t> später)</a:t>
            </a:r>
          </a:p>
          <a:p>
            <a:pPr marL="0" indent="0">
              <a:buFontTx/>
              <a:buNone/>
            </a:pPr>
            <a:endParaRPr lang="de-DE" dirty="0"/>
          </a:p>
          <a:p>
            <a:endParaRPr lang="de-DE" dirty="0"/>
          </a:p>
          <a:p>
            <a:r>
              <a:rPr lang="de-DE" dirty="0"/>
              <a:t>Wahrscheinlichkeitsverteilungen können sich auch im Zeitablauf verändern, aber manche Größen befinden sich ständig im Wandel. (= Unterschied)</a:t>
            </a:r>
          </a:p>
          <a:p>
            <a:endParaRPr lang="de-DE" dirty="0"/>
          </a:p>
          <a:p>
            <a:r>
              <a:rPr lang="de-DE" dirty="0"/>
              <a:t>Zeitreihenanalysen: Schätzung zukünftiger Werte mithilfe von Regressionsmodellen</a:t>
            </a:r>
          </a:p>
          <a:p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Extremereignisse (kurze Erklärung + sagen wieso nicht näher darauf eingegangen wird – falls Zeit noch eine Folie dazu machen)</a:t>
            </a:r>
            <a:endParaRPr lang="de-DE" dirty="0"/>
          </a:p>
          <a:p>
            <a:endParaRPr lang="de-DE" dirty="0"/>
          </a:p>
          <a:p>
            <a:r>
              <a:rPr lang="de-DE" dirty="0"/>
              <a:t>Risikoinventar: Zusammenfassung der gewonnenen Erkenntnisse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71D42-A0AF-4531-906B-C1F26EBA78F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6483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5707F-38C1-4FD9-972A-54689D6F9223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161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5227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Wahrscheinlichkeitsverteilungen: </a:t>
            </a:r>
          </a:p>
          <a:p>
            <a:pPr marL="171450" indent="-171450">
              <a:buFontTx/>
              <a:buChar char="-"/>
            </a:pPr>
            <a:endParaRPr lang="de-D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200" dirty="0"/>
              <a:t>Beschreibung der Risiken durch Wahrscheinlichkeitsverteilungen</a:t>
            </a:r>
          </a:p>
          <a:p>
            <a:pPr algn="l"/>
            <a:r>
              <a:rPr lang="de-DE" sz="300" dirty="0"/>
              <a:t> </a:t>
            </a:r>
            <a:endParaRPr lang="de-DE" sz="3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200" dirty="0"/>
              <a:t>Stochastische Prozesse: Beschreibung von Risiken deren Wert sich im Zeitablauf stetig ändert (</a:t>
            </a:r>
            <a:r>
              <a:rPr lang="de-DE" sz="1200" dirty="0" err="1"/>
              <a:t>evtl</a:t>
            </a:r>
            <a:r>
              <a:rPr lang="de-DE" sz="1200" dirty="0"/>
              <a:t> später)</a:t>
            </a:r>
          </a:p>
          <a:p>
            <a:pPr marL="0" indent="0">
              <a:buFontTx/>
              <a:buNone/>
            </a:pPr>
            <a:endParaRPr lang="de-DE" dirty="0"/>
          </a:p>
          <a:p>
            <a:endParaRPr lang="de-DE" dirty="0"/>
          </a:p>
          <a:p>
            <a:r>
              <a:rPr lang="de-DE" dirty="0"/>
              <a:t>Wahrscheinlichkeitsverteilungen können sich auch im Zeitablauf verändern, aber manche Größen befinden sich ständig im Wandel. (= Unterschied)</a:t>
            </a:r>
          </a:p>
          <a:p>
            <a:endParaRPr lang="de-DE" dirty="0"/>
          </a:p>
          <a:p>
            <a:r>
              <a:rPr lang="de-DE" dirty="0"/>
              <a:t>Zeitreihenanalysen: Schätzung zukünftiger Werte mithilfe von Regressionsmodellen</a:t>
            </a:r>
          </a:p>
          <a:p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Extremereignisse (kurze Erklärung + sagen wieso nicht näher darauf eingegangen wird – falls Zeit noch eine Folie dazu machen)</a:t>
            </a:r>
            <a:endParaRPr lang="de-DE" dirty="0"/>
          </a:p>
          <a:p>
            <a:endParaRPr lang="de-DE" dirty="0"/>
          </a:p>
          <a:p>
            <a:r>
              <a:rPr lang="de-DE" dirty="0"/>
              <a:t>Risikoinventar: Zusammenfassung der gewonnenen Erkenntnisse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71D42-A0AF-4531-906B-C1F26EBA78F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452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rgbClr val="D8DA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>
            <a:extLst>
              <a:ext uri="{FF2B5EF4-FFF2-40B4-BE49-F238E27FC236}">
                <a16:creationId xmlns:a16="http://schemas.microsoft.com/office/drawing/2014/main" id="{5004DD87-0675-4A82-A81C-138126C478A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00113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96FB1EEA-BF55-493C-B445-C4C465FCA7D3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38275" y="2349500"/>
            <a:ext cx="2185988" cy="39687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0" indent="0">
              <a:spcBef>
                <a:spcPct val="0"/>
              </a:spcBef>
              <a:buFontTx/>
              <a:buNone/>
              <a:defRPr sz="2000"/>
            </a:lvl1pPr>
          </a:lstStyle>
          <a:p>
            <a:pPr lvl="0"/>
            <a:r>
              <a:rPr lang="de-DE" altLang="de-DE" noProof="0"/>
              <a:t>Ab hier Text 20 pt</a:t>
            </a:r>
          </a:p>
        </p:txBody>
      </p:sp>
      <p:pic>
        <p:nvPicPr>
          <p:cNvPr id="12296" name="Picture 8" descr="Unilogo Sublogo">
            <a:extLst>
              <a:ext uri="{FF2B5EF4-FFF2-40B4-BE49-F238E27FC236}">
                <a16:creationId xmlns:a16="http://schemas.microsoft.com/office/drawing/2014/main" id="{1334E29B-BC66-4811-84DC-8BF69458F8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25"/>
          <a:stretch>
            <a:fillRect/>
          </a:stretch>
        </p:blipFill>
        <p:spPr bwMode="auto">
          <a:xfrm>
            <a:off x="0" y="431800"/>
            <a:ext cx="9144000" cy="89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0" name="Rectangle 12">
            <a:extLst>
              <a:ext uri="{FF2B5EF4-FFF2-40B4-BE49-F238E27FC236}">
                <a16:creationId xmlns:a16="http://schemas.microsoft.com/office/drawing/2014/main" id="{C69D4593-F65C-4AB1-9EAA-6BECC558AED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438275" y="1619250"/>
            <a:ext cx="4521200" cy="519113"/>
          </a:xfrm>
        </p:spPr>
        <p:txBody>
          <a:bodyPr anchor="t"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altLang="de-DE" noProof="0"/>
              <a:t>Dies ist eine Headline 36 pt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1A21B-F997-4F2E-8F9B-5F686B5AC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38AD10-CECB-4147-9F9E-9A32877F4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71533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5049220-EC38-4F1B-85DD-B669E00B59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00863" y="833438"/>
            <a:ext cx="1820862" cy="52927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503E6A-08A1-4607-BA4B-B5F402867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38275" y="833438"/>
            <a:ext cx="5310188" cy="52927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3661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BD2F3-2DC4-42A3-AFBA-39500E387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A67FF-5DDE-417A-A8D6-A3F648902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1628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E4D4A-8B2C-476A-85E9-DBA3CAF0C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0D93A0-FC03-48E8-A0E6-C857D130B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49752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4AB321-507A-411E-88D4-51CF3F28B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958E99-FC65-4C1B-AD38-91CA06346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8275" y="1600200"/>
            <a:ext cx="3565525" cy="45259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FE8509-FEB5-4A94-B409-0F51A010D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6200" y="1600200"/>
            <a:ext cx="3565525" cy="45259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1587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DD3CC-AA25-4111-A4EE-B867EEC07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B471AD-9BBB-405D-B15F-D2CC2FCC4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0D0E29-6799-4B43-9ECF-D41B3DA2D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851A8E1-B441-4919-AD64-D0CF16F5C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656FC0-815E-47EA-9205-FC29E31B8B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6819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124FA9-F638-45F0-9C74-1C251F89A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3634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2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89A176-EF39-448A-8680-34E80F05D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D467D4-5F17-4C91-93EA-F55106BB3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9096FD-603B-4A4D-A880-367384C7A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8399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D80ECC-14C0-4EBA-9E8F-EB2BCB81B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2D7125D-4BE5-43D2-BD77-41A251DFF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324817-A388-4AFA-9313-8EB30659B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1931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Rectangle 13">
            <a:extLst>
              <a:ext uri="{FF2B5EF4-FFF2-40B4-BE49-F238E27FC236}">
                <a16:creationId xmlns:a16="http://schemas.microsoft.com/office/drawing/2014/main" id="{CB716FF2-E50E-4AB2-8C2A-01FD7FB5D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38275" y="833438"/>
            <a:ext cx="5619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Dies ist eine Headline 36pt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521CF09-275B-4917-A1AF-022E019316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38275" y="1600200"/>
            <a:ext cx="72834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pic>
        <p:nvPicPr>
          <p:cNvPr id="5132" name="Picture 12" descr="uniwü4c">
            <a:extLst>
              <a:ext uri="{FF2B5EF4-FFF2-40B4-BE49-F238E27FC236}">
                <a16:creationId xmlns:a16="http://schemas.microsoft.com/office/drawing/2014/main" id="{8D3615BA-3AF1-4D14-86C7-DDDA658214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800"/>
            <a:ext cx="1331913" cy="133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0">
              <a:srgbClr val="2A358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A3D9E9E3-4B54-4511-AAC3-8AB1B37E9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315" y="2204864"/>
            <a:ext cx="7463903" cy="155882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de-DE" sz="3000" dirty="0">
                <a:solidFill>
                  <a:schemeClr val="bg1"/>
                </a:solidFill>
              </a:rPr>
              <a:t>Anleitung zur Erstellung einer Präsentation</a:t>
            </a:r>
            <a:br>
              <a:rPr lang="de-DE" sz="3000" dirty="0">
                <a:solidFill>
                  <a:schemeClr val="bg1"/>
                </a:solidFill>
              </a:rPr>
            </a:br>
            <a:r>
              <a:rPr lang="de-DE" sz="1400" dirty="0">
                <a:solidFill>
                  <a:schemeClr val="bg1"/>
                </a:solidFill>
              </a:rPr>
              <a:t/>
            </a:r>
            <a:br>
              <a:rPr lang="de-DE" sz="1400" dirty="0">
                <a:solidFill>
                  <a:schemeClr val="bg1"/>
                </a:solidFill>
              </a:rPr>
            </a:br>
            <a:r>
              <a:rPr lang="de-DE" sz="2000" dirty="0">
                <a:solidFill>
                  <a:schemeClr val="bg1"/>
                </a:solidFill>
              </a:rPr>
              <a:t>Bachelor-/Masterseminar </a:t>
            </a:r>
            <a:r>
              <a:rPr lang="de-DE" sz="2000" dirty="0" smtClean="0">
                <a:solidFill>
                  <a:schemeClr val="bg1"/>
                </a:solidFill>
              </a:rPr>
              <a:t>im Semester 20xx</a:t>
            </a:r>
            <a:endParaRPr lang="de-DE" sz="3000" dirty="0">
              <a:solidFill>
                <a:schemeClr val="bg1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B65820F-64E5-4443-A67B-0C9D2715D46D}"/>
              </a:ext>
            </a:extLst>
          </p:cNvPr>
          <p:cNvSpPr/>
          <p:nvPr/>
        </p:nvSpPr>
        <p:spPr>
          <a:xfrm>
            <a:off x="1213982" y="5595261"/>
            <a:ext cx="4248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1600" dirty="0">
                <a:solidFill>
                  <a:schemeClr val="bg1"/>
                </a:solidFill>
              </a:rPr>
              <a:t>Lehrstuhl für </a:t>
            </a:r>
            <a:r>
              <a:rPr lang="de-DE" sz="1600" dirty="0">
                <a:solidFill>
                  <a:schemeClr val="bg1"/>
                </a:solidFill>
              </a:rPr>
              <a:t>BWL und Unternehmensfinanzierung</a:t>
            </a:r>
            <a:endParaRPr lang="de-DE" altLang="de-DE" sz="1600" dirty="0">
              <a:solidFill>
                <a:schemeClr val="bg1"/>
              </a:solidFill>
            </a:endParaRPr>
          </a:p>
          <a:p>
            <a:r>
              <a:rPr lang="de-DE" altLang="de-DE" sz="1600" dirty="0">
                <a:solidFill>
                  <a:schemeClr val="bg1"/>
                </a:solidFill>
              </a:rPr>
              <a:t>Prof. Dr. Daniela Lorenz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93CE62-4DDF-4226-B436-05EC5146B61A}"/>
              </a:ext>
            </a:extLst>
          </p:cNvPr>
          <p:cNvSpPr txBox="1"/>
          <p:nvPr/>
        </p:nvSpPr>
        <p:spPr>
          <a:xfrm>
            <a:off x="6228184" y="5841483"/>
            <a:ext cx="3040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</a:rPr>
              <a:t>Von: Vorname Nachname</a:t>
            </a:r>
          </a:p>
          <a:p>
            <a:r>
              <a:rPr lang="de-DE" sz="1600" dirty="0">
                <a:solidFill>
                  <a:schemeClr val="bg1"/>
                </a:solidFill>
              </a:rPr>
              <a:t>Matrikelnummer: 1234567</a:t>
            </a:r>
          </a:p>
        </p:txBody>
      </p:sp>
    </p:spTree>
    <p:extLst>
      <p:ext uri="{BB962C8B-B14F-4D97-AF65-F5344CB8AC3E}">
        <p14:creationId xmlns:p14="http://schemas.microsoft.com/office/powerpoint/2010/main" val="1138815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55578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2. Visualisierung der Präsentation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18950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Farbgestaltung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98EBD58-D3AB-4FB3-94D5-8A42BCA41AB0}"/>
              </a:ext>
            </a:extLst>
          </p:cNvPr>
          <p:cNvSpPr txBox="1"/>
          <p:nvPr/>
        </p:nvSpPr>
        <p:spPr>
          <a:xfrm>
            <a:off x="1079612" y="2305615"/>
            <a:ext cx="69847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2000" dirty="0"/>
              <a:t>Der </a:t>
            </a:r>
            <a:r>
              <a:rPr lang="de-DE" sz="2000" dirty="0">
                <a:solidFill>
                  <a:srgbClr val="007CA8"/>
                </a:solidFill>
              </a:rPr>
              <a:t>Einsatz von Farben </a:t>
            </a:r>
            <a:r>
              <a:rPr lang="de-DE" sz="2000" dirty="0"/>
              <a:t>kann dazu dienen,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Medieninhalte zu strukturieren,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die Informationsaufnahme zu erleichtern und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Monotonie und Eintönigkeit zu </a:t>
            </a:r>
            <a:r>
              <a:rPr lang="de-DE" sz="2000" dirty="0" smtClean="0"/>
              <a:t>vermeiden. </a:t>
            </a:r>
            <a:endParaRPr lang="de-DE" sz="200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9A7A491-478D-424D-AEC3-B320F44F0272}"/>
              </a:ext>
            </a:extLst>
          </p:cNvPr>
          <p:cNvSpPr txBox="1"/>
          <p:nvPr/>
        </p:nvSpPr>
        <p:spPr>
          <a:xfrm>
            <a:off x="1079612" y="4869160"/>
            <a:ext cx="698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de-DE" sz="2000" dirty="0"/>
              <a:t>Der </a:t>
            </a:r>
            <a:r>
              <a:rPr lang="de-DE" sz="2000" dirty="0">
                <a:solidFill>
                  <a:srgbClr val="FF0000"/>
                </a:solidFill>
                <a:highlight>
                  <a:srgbClr val="FFFF00"/>
                </a:highlight>
              </a:rPr>
              <a:t>Einsatz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00B050"/>
                </a:solidFill>
              </a:rPr>
              <a:t>von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7030A0"/>
                </a:solidFill>
              </a:rPr>
              <a:t>zu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FFC000"/>
                </a:solidFill>
              </a:rPr>
              <a:t>vielen</a:t>
            </a:r>
            <a:r>
              <a:rPr lang="de-DE" sz="2000" dirty="0"/>
              <a:t> Farben </a:t>
            </a:r>
            <a:r>
              <a:rPr lang="de-DE" sz="2000" dirty="0">
                <a:solidFill>
                  <a:srgbClr val="FF33CC"/>
                </a:solidFill>
              </a:rPr>
              <a:t>kann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FF9900"/>
                </a:solidFill>
              </a:rPr>
              <a:t>jedoch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007CA8"/>
                </a:solidFill>
              </a:rPr>
              <a:t>zu </a:t>
            </a: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008000"/>
                </a:highlight>
              </a:rPr>
              <a:t>einer</a:t>
            </a:r>
            <a:r>
              <a:rPr lang="de-DE" sz="2000" dirty="0">
                <a:solidFill>
                  <a:srgbClr val="007CA8"/>
                </a:solidFill>
              </a:rPr>
              <a:t> </a:t>
            </a:r>
            <a:r>
              <a:rPr lang="de-DE" sz="2000" dirty="0">
                <a:solidFill>
                  <a:srgbClr val="007CA8"/>
                </a:solidFill>
                <a:highlight>
                  <a:srgbClr val="33CC33"/>
                </a:highlight>
              </a:rPr>
              <a:t>Überforderung</a:t>
            </a:r>
            <a:r>
              <a:rPr lang="de-DE" sz="2000" dirty="0">
                <a:solidFill>
                  <a:srgbClr val="007CA8"/>
                </a:solidFill>
              </a:rPr>
              <a:t> </a:t>
            </a:r>
            <a:r>
              <a:rPr lang="de-DE" sz="2000" dirty="0">
                <a:solidFill>
                  <a:srgbClr val="00B050"/>
                </a:solidFill>
              </a:rPr>
              <a:t>beim</a:t>
            </a:r>
            <a:r>
              <a:rPr lang="de-DE" sz="2000" dirty="0">
                <a:solidFill>
                  <a:srgbClr val="007CA8"/>
                </a:solidFill>
              </a:rPr>
              <a:t> </a:t>
            </a:r>
            <a:r>
              <a:rPr lang="de-DE" sz="2000" dirty="0">
                <a:solidFill>
                  <a:srgbClr val="FF33CC"/>
                </a:solidFill>
                <a:highlight>
                  <a:srgbClr val="2C2C84"/>
                </a:highlight>
              </a:rPr>
              <a:t>Zuhörer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FF0000"/>
                </a:solidFill>
              </a:rPr>
              <a:t>führen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und</a:t>
            </a:r>
            <a:r>
              <a:rPr lang="de-DE" sz="2000" dirty="0"/>
              <a:t> wirkt </a:t>
            </a:r>
            <a:r>
              <a:rPr lang="de-DE" sz="2000" dirty="0">
                <a:solidFill>
                  <a:srgbClr val="002060"/>
                </a:solidFill>
              </a:rPr>
              <a:t>oft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3CC33"/>
                </a:solidFill>
              </a:rPr>
              <a:t>verwirrend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333FF"/>
                </a:solidFill>
              </a:rPr>
              <a:t>und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FF3300"/>
                </a:solidFill>
              </a:rPr>
              <a:t>unprofessionell</a:t>
            </a:r>
            <a:r>
              <a:rPr lang="de-DE" sz="2000" dirty="0">
                <a:solidFill>
                  <a:srgbClr val="002060"/>
                </a:solidFill>
              </a:rPr>
              <a:t>.</a:t>
            </a:r>
            <a:endParaRPr lang="de-DE" sz="20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355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55578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2. Visualisierung der Präsentation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18950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Farbgestaltung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98EBD58-D3AB-4FB3-94D5-8A42BCA41AB0}"/>
              </a:ext>
            </a:extLst>
          </p:cNvPr>
          <p:cNvSpPr txBox="1"/>
          <p:nvPr/>
        </p:nvSpPr>
        <p:spPr>
          <a:xfrm>
            <a:off x="1079612" y="2636912"/>
            <a:ext cx="6984776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de-DE" sz="2000" dirty="0">
                <a:solidFill>
                  <a:srgbClr val="FF0066"/>
                </a:solidFill>
              </a:rPr>
              <a:t>Empfehlungen</a:t>
            </a:r>
            <a:r>
              <a:rPr lang="de-DE" sz="2000" dirty="0"/>
              <a:t> für den </a:t>
            </a:r>
            <a:r>
              <a:rPr lang="de-DE" sz="2000" dirty="0">
                <a:solidFill>
                  <a:srgbClr val="007CA8"/>
                </a:solidFill>
              </a:rPr>
              <a:t>Einsatz von Farben</a:t>
            </a:r>
            <a:r>
              <a:rPr lang="de-DE" sz="2000" dirty="0"/>
              <a:t>:</a:t>
            </a:r>
          </a:p>
          <a:p>
            <a:pPr>
              <a:spcBef>
                <a:spcPts val="600"/>
              </a:spcBef>
            </a:pPr>
            <a:endParaRPr lang="de-DE" sz="600" dirty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Wahl einer gängigen Farbkombination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Verwendung von max. 3-4 Farben pro Folie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Vermeidung von Farbkombinationen, die von Menschen mit Farbschwächen schlecht unterschieden werden können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Feste Gestaltungsprinzipien/Einheitlichkeit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Berücksichtigung eines Mindestkontrasts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580410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55578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2. Visualisierung der Präsentation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13676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Graphiken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83ECA8C-A9BD-4BC9-B1F9-7FCA9C681DFE}"/>
              </a:ext>
            </a:extLst>
          </p:cNvPr>
          <p:cNvSpPr txBox="1"/>
          <p:nvPr/>
        </p:nvSpPr>
        <p:spPr>
          <a:xfrm>
            <a:off x="809582" y="1974951"/>
            <a:ext cx="7524836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de-DE" sz="2000" dirty="0"/>
              <a:t>Bei wissenschaftlichen Präsentationen sollte der Vortragende auf die Relevanz und Angemessenheit seiner </a:t>
            </a:r>
            <a:r>
              <a:rPr lang="de-DE" sz="2000" b="1" dirty="0"/>
              <a:t>Graphiken</a:t>
            </a:r>
            <a:r>
              <a:rPr lang="de-DE" sz="2000" dirty="0"/>
              <a:t> achten:</a:t>
            </a:r>
          </a:p>
        </p:txBody>
      </p:sp>
      <p:pic>
        <p:nvPicPr>
          <p:cNvPr id="1026" name="Picture 2" descr="Bildergebnis fÃ¼r katze hang in there">
            <a:extLst>
              <a:ext uri="{FF2B5EF4-FFF2-40B4-BE49-F238E27FC236}">
                <a16:creationId xmlns:a16="http://schemas.microsoft.com/office/drawing/2014/main" id="{ED7F01A8-F4B2-48A1-BCB6-4734035B2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684944"/>
            <a:ext cx="2088232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DD729853-432F-4E5A-80CA-71D2F45B44B9}"/>
              </a:ext>
            </a:extLst>
          </p:cNvPr>
          <p:cNvSpPr txBox="1"/>
          <p:nvPr/>
        </p:nvSpPr>
        <p:spPr>
          <a:xfrm>
            <a:off x="4788024" y="6237731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Quelle: https://www.pinterest.de/gavin2984/hang-in-there/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E684626-D67D-416A-BDF8-AC4E3798DA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76" y="3593119"/>
            <a:ext cx="4118738" cy="2564899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D49AD69F-15CC-4C90-A12C-9DE83D113114}"/>
              </a:ext>
            </a:extLst>
          </p:cNvPr>
          <p:cNvSpPr txBox="1"/>
          <p:nvPr/>
        </p:nvSpPr>
        <p:spPr>
          <a:xfrm>
            <a:off x="1403648" y="6237731"/>
            <a:ext cx="2376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Quelle: www.investing.com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7B6DC87-F9E6-43A4-8625-C73E070C7F21}"/>
              </a:ext>
            </a:extLst>
          </p:cNvPr>
          <p:cNvSpPr txBox="1"/>
          <p:nvPr/>
        </p:nvSpPr>
        <p:spPr>
          <a:xfrm>
            <a:off x="2031029" y="3059668"/>
            <a:ext cx="760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rgbClr val="00B050"/>
                </a:solidFill>
              </a:rPr>
              <a:t>Do´s</a:t>
            </a:r>
            <a:r>
              <a:rPr lang="de-DE" dirty="0">
                <a:solidFill>
                  <a:srgbClr val="00B050"/>
                </a:solidFill>
              </a:rPr>
              <a:t>: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9C975C-E6AE-479F-A638-897142CC498A}"/>
              </a:ext>
            </a:extLst>
          </p:cNvPr>
          <p:cNvSpPr txBox="1"/>
          <p:nvPr/>
        </p:nvSpPr>
        <p:spPr>
          <a:xfrm>
            <a:off x="6145831" y="3063498"/>
            <a:ext cx="956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rgbClr val="FF0000"/>
                </a:solidFill>
              </a:rPr>
              <a:t>Dont´s</a:t>
            </a:r>
            <a:r>
              <a:rPr lang="de-DE" dirty="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14281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55578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2. Visualisierung der Präsentation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19255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Quellenangabe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98EBD58-D3AB-4FB3-94D5-8A42BCA41AB0}"/>
              </a:ext>
            </a:extLst>
          </p:cNvPr>
          <p:cNvSpPr txBox="1"/>
          <p:nvPr/>
        </p:nvSpPr>
        <p:spPr>
          <a:xfrm>
            <a:off x="1079612" y="2636912"/>
            <a:ext cx="698477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Bei jeder Verwendung von fremden Gedanken das Zitat und den Autor sowie die Quelle nennen.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DE" sz="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Die Quellenangaben müssen </a:t>
            </a:r>
            <a:r>
              <a:rPr lang="de-DE" b="1" dirty="0"/>
              <a:t>überprüfbar</a:t>
            </a:r>
            <a:r>
              <a:rPr lang="de-DE" dirty="0"/>
              <a:t> und leicht </a:t>
            </a:r>
            <a:r>
              <a:rPr lang="de-DE" b="1" dirty="0"/>
              <a:t>nachvollziehbar</a:t>
            </a:r>
            <a:r>
              <a:rPr lang="de-DE" dirty="0"/>
              <a:t> sein.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DE" sz="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Alle Quellenangaben sollten </a:t>
            </a:r>
            <a:r>
              <a:rPr lang="de-DE" b="1" dirty="0"/>
              <a:t>einheitlich</a:t>
            </a:r>
            <a:r>
              <a:rPr lang="de-DE" dirty="0"/>
              <a:t> sein.</a:t>
            </a:r>
            <a:endParaRPr lang="de-DE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DE" sz="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Ein Zitat darf nicht aus dem Zusammenhang gerissen werden und muss seinen vom Autor gegebenen Sinn behalten.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CBB5CBC-E362-42A1-B61C-47FB642B070D}"/>
              </a:ext>
            </a:extLst>
          </p:cNvPr>
          <p:cNvSpPr txBox="1"/>
          <p:nvPr/>
        </p:nvSpPr>
        <p:spPr>
          <a:xfrm>
            <a:off x="2987824" y="5676503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Quelle: Benz (2016) - Das 1 × 1 der Präsentation S. 41</a:t>
            </a:r>
          </a:p>
        </p:txBody>
      </p:sp>
    </p:spTree>
    <p:extLst>
      <p:ext uri="{BB962C8B-B14F-4D97-AF65-F5344CB8AC3E}">
        <p14:creationId xmlns:p14="http://schemas.microsoft.com/office/powerpoint/2010/main" val="3627188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A3D9E9E3-4B54-4511-AAC3-8AB1B37E9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367" y="1772816"/>
            <a:ext cx="1946367" cy="52322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4859CFB3-F58D-4A91-BDD1-2B1006D32030}"/>
              </a:ext>
            </a:extLst>
          </p:cNvPr>
          <p:cNvSpPr txBox="1">
            <a:spLocks/>
          </p:cNvSpPr>
          <p:nvPr/>
        </p:nvSpPr>
        <p:spPr bwMode="auto">
          <a:xfrm>
            <a:off x="1258367" y="2636912"/>
            <a:ext cx="1051560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de-DE" sz="2200" dirty="0"/>
              <a:t>Vorbereitung auf die Präsentation</a:t>
            </a:r>
            <a:endParaRPr lang="de-DE" sz="3000" dirty="0"/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Visualisierung der Präsentation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>
                <a:solidFill>
                  <a:srgbClr val="D67F00"/>
                </a:solidFill>
              </a:rPr>
              <a:t>Präsentationsverhalten</a:t>
            </a:r>
            <a:r>
              <a:rPr lang="de-DE" sz="2200" dirty="0"/>
              <a:t>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de-DE" sz="1800" dirty="0"/>
              <a:t>Körpersprache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de-DE" sz="1800" dirty="0"/>
              <a:t>Sprache und Stimme</a:t>
            </a:r>
          </a:p>
          <a:p>
            <a:pPr marL="514350" indent="-514350">
              <a:buFont typeface="+mj-lt"/>
              <a:buAutoNum type="arabicPeriod"/>
            </a:pPr>
            <a:endParaRPr lang="de-DE" sz="2200" dirty="0"/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Handout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Quellen</a:t>
            </a:r>
          </a:p>
          <a:p>
            <a:pPr marL="514350" indent="-514350">
              <a:buFont typeface="+mj-lt"/>
              <a:buAutoNum type="arabicPeriod"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4228275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42643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3. Präsentationsverhalten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18662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Körpersprache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98EBD58-D3AB-4FB3-94D5-8A42BCA41AB0}"/>
              </a:ext>
            </a:extLst>
          </p:cNvPr>
          <p:cNvSpPr txBox="1"/>
          <p:nvPr/>
        </p:nvSpPr>
        <p:spPr>
          <a:xfrm>
            <a:off x="1079612" y="2132856"/>
            <a:ext cx="698477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Körpersprache lässt sich beispielsweise vor dem Spiegel oder mithilfe einer Selbstaufzeichnung </a:t>
            </a:r>
            <a:r>
              <a:rPr lang="de-DE" dirty="0" smtClean="0"/>
              <a:t>trainieren.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pPr algn="just"/>
            <a:r>
              <a:rPr lang="de-DE" b="1" dirty="0"/>
              <a:t>Mimik</a:t>
            </a:r>
            <a:r>
              <a:rPr lang="de-DE" dirty="0"/>
              <a:t> (= Gebärden- und Mienenspiel des Gesichts)</a:t>
            </a:r>
          </a:p>
          <a:p>
            <a:endParaRPr lang="de-DE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Versuchen Sie offen </a:t>
            </a:r>
            <a:r>
              <a:rPr lang="de-DE" dirty="0"/>
              <a:t>und </a:t>
            </a:r>
            <a:r>
              <a:rPr lang="de-DE" dirty="0" smtClean="0"/>
              <a:t>freundlich zu wirken. Das kann </a:t>
            </a:r>
            <a:r>
              <a:rPr lang="de-DE" dirty="0"/>
              <a:t>über Unsicherheit und Nervosität </a:t>
            </a:r>
            <a:r>
              <a:rPr lang="de-DE" dirty="0" smtClean="0"/>
              <a:t>hinwegtäuschen.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Schauen Sie alle Teilnehmer </a:t>
            </a:r>
            <a:r>
              <a:rPr lang="de-DE" dirty="0" smtClean="0"/>
              <a:t>an; </a:t>
            </a:r>
            <a:r>
              <a:rPr lang="de-DE" dirty="0"/>
              <a:t>suchen Sie </a:t>
            </a:r>
            <a:r>
              <a:rPr lang="de-DE" dirty="0" smtClean="0"/>
              <a:t>Blickkontakt.</a:t>
            </a:r>
            <a:r>
              <a:rPr lang="de-DE" dirty="0"/>
              <a:t> </a:t>
            </a:r>
            <a:r>
              <a:rPr lang="de-DE" dirty="0" smtClean="0"/>
              <a:t>Das demonstriert Selbstsicherheit. </a:t>
            </a:r>
            <a:endParaRPr lang="de-DE" dirty="0"/>
          </a:p>
          <a:p>
            <a:endParaRPr lang="de-DE" dirty="0"/>
          </a:p>
          <a:p>
            <a:r>
              <a:rPr lang="de-DE" b="1" dirty="0"/>
              <a:t>Körperhaltung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DE" sz="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Fester Stand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Hände </a:t>
            </a:r>
            <a:r>
              <a:rPr lang="de-DE" dirty="0" smtClean="0"/>
              <a:t>nicht in der Hosentasche!</a:t>
            </a:r>
            <a:endParaRPr lang="de-DE" dirty="0"/>
          </a:p>
          <a:p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306691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42643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3. Präsentationsverhalten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18662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Körpersprache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98EBD58-D3AB-4FB3-94D5-8A42BCA41AB0}"/>
              </a:ext>
            </a:extLst>
          </p:cNvPr>
          <p:cNvSpPr txBox="1"/>
          <p:nvPr/>
        </p:nvSpPr>
        <p:spPr>
          <a:xfrm>
            <a:off x="1079612" y="2420888"/>
            <a:ext cx="698477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Gestik </a:t>
            </a:r>
            <a:r>
              <a:rPr lang="de-DE" dirty="0"/>
              <a:t>(=</a:t>
            </a:r>
            <a:r>
              <a:rPr lang="de-DE" b="1" dirty="0"/>
              <a:t> </a:t>
            </a:r>
            <a:r>
              <a:rPr lang="de-DE" dirty="0"/>
              <a:t>Bewegungen unserer Arme und Hände und Finger)</a:t>
            </a:r>
            <a:r>
              <a:rPr lang="de-DE" b="1" dirty="0"/>
              <a:t> </a:t>
            </a:r>
          </a:p>
          <a:p>
            <a:pPr algn="just"/>
            <a:endParaRPr lang="de-DE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</a:t>
            </a:r>
            <a:r>
              <a:rPr lang="de-DE" dirty="0" smtClean="0"/>
              <a:t>u </a:t>
            </a:r>
            <a:r>
              <a:rPr lang="de-DE" dirty="0"/>
              <a:t>schwache Gestik lässt den Vortragenden schnell langweilig, </a:t>
            </a:r>
            <a:r>
              <a:rPr lang="de-DE" dirty="0" smtClean="0"/>
              <a:t>hölzern oder desinteressiert wirken.</a:t>
            </a:r>
            <a:endParaRPr lang="de-DE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Z</a:t>
            </a:r>
            <a:r>
              <a:rPr lang="de-DE" dirty="0" smtClean="0"/>
              <a:t>u </a:t>
            </a:r>
            <a:r>
              <a:rPr lang="de-DE" dirty="0"/>
              <a:t>starke Gestik wirkt oft theatralisch und </a:t>
            </a:r>
            <a:r>
              <a:rPr lang="de-DE" dirty="0" smtClean="0"/>
              <a:t>aufgesetzt.</a:t>
            </a:r>
            <a:endParaRPr lang="de-DE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D</a:t>
            </a:r>
            <a:r>
              <a:rPr lang="de-DE" dirty="0" smtClean="0"/>
              <a:t>er </a:t>
            </a:r>
            <a:r>
              <a:rPr lang="de-DE" dirty="0"/>
              <a:t>Einsatz der Hände stellt eine Möglichkeit dar, das Gesagte zu visualisieren</a:t>
            </a:r>
          </a:p>
          <a:p>
            <a:pPr algn="just"/>
            <a:endParaRPr lang="de-DE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DE" dirty="0"/>
          </a:p>
          <a:p>
            <a:pPr algn="just"/>
            <a:r>
              <a:rPr lang="de-DE" b="1" dirty="0"/>
              <a:t>Habitus </a:t>
            </a:r>
            <a:r>
              <a:rPr lang="de-DE" dirty="0"/>
              <a:t>(= Gesamtheit ihrer Erscheinung als Person)</a:t>
            </a:r>
          </a:p>
          <a:p>
            <a:pPr algn="just"/>
            <a:endParaRPr lang="de-DE" sz="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Auftreten dem Anlass entsprechend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Empfehlung: Business </a:t>
            </a:r>
            <a:r>
              <a:rPr lang="de-DE" dirty="0" err="1"/>
              <a:t>Casual</a:t>
            </a:r>
            <a:endParaRPr lang="de-DE" dirty="0"/>
          </a:p>
          <a:p>
            <a:pPr algn="just"/>
            <a:endParaRPr lang="de-DE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7385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42643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3. Präsentationsverhalten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2577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Sprache und Stimme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98EBD58-D3AB-4FB3-94D5-8A42BCA41AB0}"/>
              </a:ext>
            </a:extLst>
          </p:cNvPr>
          <p:cNvSpPr txBox="1"/>
          <p:nvPr/>
        </p:nvSpPr>
        <p:spPr>
          <a:xfrm>
            <a:off x="1079612" y="2636912"/>
            <a:ext cx="698477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b="1" dirty="0"/>
              <a:t>Sprache und Stimme</a:t>
            </a:r>
          </a:p>
          <a:p>
            <a:pPr algn="just"/>
            <a:endParaRPr lang="de-DE" sz="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Verständliche Aussprache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Angemessene Lautstärke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Freie Rede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Deutliche Aussprache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Möglichst dialektfreier Vortrag</a:t>
            </a:r>
          </a:p>
        </p:txBody>
      </p:sp>
    </p:spTree>
    <p:extLst>
      <p:ext uri="{BB962C8B-B14F-4D97-AF65-F5344CB8AC3E}">
        <p14:creationId xmlns:p14="http://schemas.microsoft.com/office/powerpoint/2010/main" val="74672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A3D9E9E3-4B54-4511-AAC3-8AB1B37E9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367" y="1772816"/>
            <a:ext cx="1946367" cy="52322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4859CFB3-F58D-4A91-BDD1-2B1006D32030}"/>
              </a:ext>
            </a:extLst>
          </p:cNvPr>
          <p:cNvSpPr txBox="1">
            <a:spLocks/>
          </p:cNvSpPr>
          <p:nvPr/>
        </p:nvSpPr>
        <p:spPr bwMode="auto">
          <a:xfrm>
            <a:off x="1258367" y="2636912"/>
            <a:ext cx="1051560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de-DE" sz="2200" dirty="0"/>
              <a:t>Vorbereitung auf die Präsentation</a:t>
            </a:r>
            <a:endParaRPr lang="de-DE" sz="3000" dirty="0"/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Visualisierung der Präsentation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Präsentationsverhalten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>
                <a:solidFill>
                  <a:srgbClr val="D67F00"/>
                </a:solidFill>
              </a:rPr>
              <a:t>Handout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Quellen</a:t>
            </a:r>
            <a:endParaRPr lang="de-DE" sz="1800" dirty="0"/>
          </a:p>
          <a:p>
            <a:pPr marL="514350" indent="-514350">
              <a:buFont typeface="+mj-lt"/>
              <a:buAutoNum type="arabicPeriod"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133151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19447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4. Handout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A9872FA-1630-4164-8004-8B96EFD5E770}"/>
              </a:ext>
            </a:extLst>
          </p:cNvPr>
          <p:cNvSpPr txBox="1"/>
          <p:nvPr/>
        </p:nvSpPr>
        <p:spPr>
          <a:xfrm>
            <a:off x="1079612" y="2564904"/>
            <a:ext cx="6984776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dirty="0"/>
              <a:t>Ein Handout ist kein Muss, es kann allerdings eine sinnvolle Ergänzung darstellen und hilft den Zuhörern, dem Gesagten zu folgen. Bei der Erstellung eines Handouts sollten einige Dinge beachtet werden: </a:t>
            </a:r>
          </a:p>
          <a:p>
            <a:pPr algn="just"/>
            <a:endParaRPr lang="de-DE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Qualität geht vor Quantität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Inhaltliche Übereinstimmung mit Vortrag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Reihenfolge = Gedankenfolge während des Vortrags</a:t>
            </a:r>
          </a:p>
          <a:p>
            <a:pPr algn="just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09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A3D9E9E3-4B54-4511-AAC3-8AB1B37E9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367" y="1772816"/>
            <a:ext cx="1946367" cy="52322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4859CFB3-F58D-4A91-BDD1-2B1006D32030}"/>
              </a:ext>
            </a:extLst>
          </p:cNvPr>
          <p:cNvSpPr txBox="1">
            <a:spLocks/>
          </p:cNvSpPr>
          <p:nvPr/>
        </p:nvSpPr>
        <p:spPr bwMode="auto">
          <a:xfrm>
            <a:off x="1258367" y="2535059"/>
            <a:ext cx="8568952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de-DE" sz="2200" dirty="0">
                <a:solidFill>
                  <a:srgbClr val="D67F00"/>
                </a:solidFill>
              </a:rPr>
              <a:t>Vorbereitung auf die Präsentation</a:t>
            </a:r>
            <a:endParaRPr lang="de-DE" sz="3000" dirty="0">
              <a:solidFill>
                <a:srgbClr val="D67F00"/>
              </a:solidFill>
            </a:endParaRP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de-DE" sz="1800" dirty="0"/>
              <a:t>Wichtige Fragen  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de-DE" sz="1800" dirty="0"/>
              <a:t>Publikumsanalyse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de-DE" sz="1800" dirty="0"/>
              <a:t>Strukturierung 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de-DE" sz="1800" dirty="0"/>
              <a:t>Üben und Trainieren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Visualisierung der Präsentation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Präsentationsverhalten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Handout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Quellen</a:t>
            </a:r>
          </a:p>
          <a:p>
            <a:pPr marL="514350" indent="-514350">
              <a:buFont typeface="+mj-lt"/>
              <a:buAutoNum type="arabicPeriod"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2810224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A3D9E9E3-4B54-4511-AAC3-8AB1B37E9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367" y="1772816"/>
            <a:ext cx="1946367" cy="52322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4859CFB3-F58D-4A91-BDD1-2B1006D32030}"/>
              </a:ext>
            </a:extLst>
          </p:cNvPr>
          <p:cNvSpPr txBox="1">
            <a:spLocks/>
          </p:cNvSpPr>
          <p:nvPr/>
        </p:nvSpPr>
        <p:spPr bwMode="auto">
          <a:xfrm>
            <a:off x="1258367" y="2636912"/>
            <a:ext cx="1051560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de-DE" sz="2200" dirty="0"/>
              <a:t>Vorbereitung auf die Präsentation</a:t>
            </a:r>
            <a:endParaRPr lang="de-DE" sz="3000" dirty="0"/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Visualisierung der Präsentation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Präsentationsverhalten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Handout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>
                <a:solidFill>
                  <a:srgbClr val="D67F00"/>
                </a:solidFill>
              </a:rPr>
              <a:t>Quellen</a:t>
            </a:r>
            <a:endParaRPr lang="de-DE" sz="1800" dirty="0"/>
          </a:p>
          <a:p>
            <a:pPr marL="514350" indent="-514350">
              <a:buFont typeface="+mj-lt"/>
              <a:buAutoNum type="arabicPeriod"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4210870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0">
              <a:srgbClr val="2A358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A3D9E9E3-4B54-4511-AAC3-8AB1B37E95B2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1043608" y="1412776"/>
            <a:ext cx="1614545" cy="69923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de-DE" sz="3000" dirty="0">
                <a:solidFill>
                  <a:schemeClr val="bg1"/>
                </a:solidFill>
              </a:rPr>
              <a:t>Quellen: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76C8E6-51A8-4EDB-855F-2DD2B67E7626}"/>
              </a:ext>
            </a:extLst>
          </p:cNvPr>
          <p:cNvSpPr txBox="1"/>
          <p:nvPr/>
        </p:nvSpPr>
        <p:spPr>
          <a:xfrm>
            <a:off x="8460432" y="6489148"/>
            <a:ext cx="431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/>
              <a:t>29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881A41D-AEC7-4FB1-A115-036E5837CA38}"/>
              </a:ext>
            </a:extLst>
          </p:cNvPr>
          <p:cNvSpPr txBox="1"/>
          <p:nvPr/>
        </p:nvSpPr>
        <p:spPr>
          <a:xfrm>
            <a:off x="1187624" y="2259449"/>
            <a:ext cx="7703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chemeClr val="bg1"/>
                </a:solidFill>
              </a:rPr>
              <a:t>Renz (2016). Das 1x1 der Präsentation. 2. Auflage. Springer Gabler.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chemeClr val="bg1"/>
                </a:solidFill>
              </a:rPr>
              <a:t>Grass, </a:t>
            </a:r>
            <a:r>
              <a:rPr lang="de-DE" sz="1400" dirty="0" err="1">
                <a:solidFill>
                  <a:schemeClr val="bg1"/>
                </a:solidFill>
              </a:rPr>
              <a:t>Ant</a:t>
            </a:r>
            <a:r>
              <a:rPr lang="de-DE" sz="1400" dirty="0">
                <a:solidFill>
                  <a:schemeClr val="bg1"/>
                </a:solidFill>
              </a:rPr>
              <a:t>, Chamberlain, Rörig (2008). Schritt für Schritt zur erfolgreichen Präsentation. Springer Verlag.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chemeClr val="bg1"/>
                </a:solidFill>
              </a:rPr>
              <a:t>Flume, </a:t>
            </a:r>
            <a:r>
              <a:rPr lang="de-DE" sz="1400" dirty="0" err="1">
                <a:solidFill>
                  <a:schemeClr val="bg1"/>
                </a:solidFill>
              </a:rPr>
              <a:t>Schmettkamp</a:t>
            </a:r>
            <a:r>
              <a:rPr lang="de-DE" sz="1400" dirty="0">
                <a:solidFill>
                  <a:schemeClr val="bg1"/>
                </a:solidFill>
              </a:rPr>
              <a:t> (2015). Präsentieren. </a:t>
            </a:r>
            <a:r>
              <a:rPr lang="de-DE" altLang="de-DE" sz="1400" dirty="0">
                <a:solidFill>
                  <a:schemeClr val="bg1"/>
                </a:solidFill>
              </a:rPr>
              <a:t>Haufe-Lexware GmbH &amp; Co. KG.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altLang="de-DE" sz="14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altLang="de-DE" sz="14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altLang="de-DE" sz="1400" dirty="0">
              <a:solidFill>
                <a:schemeClr val="bg1"/>
              </a:solidFill>
            </a:endParaRPr>
          </a:p>
          <a:p>
            <a:r>
              <a:rPr lang="de-DE" altLang="de-DE" sz="1600" b="1" dirty="0">
                <a:solidFill>
                  <a:schemeClr val="bg1"/>
                </a:solidFill>
              </a:rPr>
              <a:t>Erklärung</a:t>
            </a:r>
            <a:r>
              <a:rPr lang="de-DE" altLang="de-DE" sz="1600" dirty="0">
                <a:solidFill>
                  <a:schemeClr val="bg1"/>
                </a:solidFill>
              </a:rPr>
              <a:t>: </a:t>
            </a:r>
          </a:p>
          <a:p>
            <a:endParaRPr lang="de-DE" altLang="de-DE" sz="800" dirty="0">
              <a:solidFill>
                <a:schemeClr val="bg1"/>
              </a:solidFill>
            </a:endParaRPr>
          </a:p>
          <a:p>
            <a:pPr algn="just"/>
            <a:r>
              <a:rPr lang="de-DE" altLang="de-DE" sz="1400" dirty="0">
                <a:solidFill>
                  <a:schemeClr val="bg1"/>
                </a:solidFill>
              </a:rPr>
              <a:t>Nicht alle Quellen, die für die Bearbeitung der Seminar- oder Abschlussarbeit relevant sind, fließen auch in die Präsentation ein. Alle für die Präsentation relevanten Quellen müssen jedoch am Ende kenntlich gemacht werden.</a:t>
            </a:r>
          </a:p>
          <a:p>
            <a:endParaRPr lang="de-DE" altLang="de-DE" sz="14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75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59244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1. Vorbereitung auf die Präsentation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6B49E32-90D6-894F-8F4E-5269ADF9C2ED}"/>
              </a:ext>
            </a:extLst>
          </p:cNvPr>
          <p:cNvSpPr txBox="1"/>
          <p:nvPr/>
        </p:nvSpPr>
        <p:spPr>
          <a:xfrm>
            <a:off x="1079612" y="2492896"/>
            <a:ext cx="698477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Wer sind die Zuhörer und wie viele erwarten mich? 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Was möchte ich erreichen/Zielsetzung?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Wo findet die Präsentation statt? 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Wann findet die Präsentation statt?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Wie viel Zeit habe ich? 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Welche technischen Möglichkeiten stehen mir zur Verfügung? 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Wie vermeide ich unangenehme Überraschungen?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20521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Wichtige Fragen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87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6B49E32-90D6-894F-8F4E-5269ADF9C2ED}"/>
              </a:ext>
            </a:extLst>
          </p:cNvPr>
          <p:cNvSpPr txBox="1"/>
          <p:nvPr/>
        </p:nvSpPr>
        <p:spPr>
          <a:xfrm>
            <a:off x="1079612" y="2492896"/>
            <a:ext cx="698477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Motivation und Interessen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Anzahl der Zuhörer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Erwartungshaltung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Vorwissen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22541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Publikumsanalyse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220C997-E2D9-4FEB-9EE4-12B314BD8A0F}"/>
              </a:ext>
            </a:extLst>
          </p:cNvPr>
          <p:cNvSpPr txBox="1"/>
          <p:nvPr/>
        </p:nvSpPr>
        <p:spPr>
          <a:xfrm>
            <a:off x="978226" y="4725144"/>
            <a:ext cx="698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de-DE" sz="2000" dirty="0"/>
              <a:t>Bei einer Präsentation ist es wichtig, die Heterogenität der Zuhörerschaft zu bedenken und auf das Vorwissen, die Erwartungen und die Einstellungen dieser </a:t>
            </a:r>
            <a:r>
              <a:rPr lang="de-DE" sz="2000" dirty="0" smtClean="0"/>
              <a:t>einzugehen.</a:t>
            </a:r>
            <a:endParaRPr lang="de-DE" sz="2000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94F131E-E4A5-4E7A-90D4-D9540D59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59244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1. Vorbereitung auf die Präsentation</a:t>
            </a:r>
          </a:p>
        </p:txBody>
      </p:sp>
    </p:spTree>
    <p:extLst>
      <p:ext uri="{BB962C8B-B14F-4D97-AF65-F5344CB8AC3E}">
        <p14:creationId xmlns:p14="http://schemas.microsoft.com/office/powerpoint/2010/main" val="3769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6B49E32-90D6-894F-8F4E-5269ADF9C2ED}"/>
              </a:ext>
            </a:extLst>
          </p:cNvPr>
          <p:cNvSpPr txBox="1"/>
          <p:nvPr/>
        </p:nvSpPr>
        <p:spPr>
          <a:xfrm>
            <a:off x="1079612" y="2492896"/>
            <a:ext cx="698477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dirty="0"/>
              <a:t>Fokus auf die Kernaussagen des Themas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dirty="0"/>
              <a:t>Priorisierung und dementsprechende Anordnung der Inhalte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dirty="0"/>
              <a:t>Klare, logische und verständliche Struktur des Vortrags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dirty="0"/>
              <a:t>Roter Faden </a:t>
            </a:r>
            <a:r>
              <a:rPr lang="de-DE" dirty="0" smtClean="0"/>
              <a:t>für </a:t>
            </a:r>
            <a:r>
              <a:rPr lang="de-DE" dirty="0"/>
              <a:t>alle Zuhörer </a:t>
            </a:r>
            <a:r>
              <a:rPr lang="de-DE" dirty="0" smtClean="0"/>
              <a:t>nachvollziehbar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dirty="0"/>
          </a:p>
          <a:p>
            <a:pPr algn="just">
              <a:spcBef>
                <a:spcPts val="600"/>
              </a:spcBef>
            </a:pPr>
            <a:r>
              <a:rPr lang="de-DE" b="1" dirty="0"/>
              <a:t>Grobe Gewichtung des Vortrags</a:t>
            </a:r>
            <a:r>
              <a:rPr lang="de-DE" dirty="0"/>
              <a:t>: 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dirty="0"/>
              <a:t>Einleitung 15% (Motivation, Einordnung in das </a:t>
            </a:r>
            <a:r>
              <a:rPr lang="de-DE" dirty="0" smtClean="0"/>
              <a:t>Themenfeld)</a:t>
            </a:r>
            <a:endParaRPr lang="de-DE" dirty="0"/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dirty="0"/>
              <a:t>Hauptteil 75% (Themenspezifisch)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dirty="0"/>
              <a:t>Schluss 10% (Fazit, Zusammenfassung, Ausblick)</a:t>
            </a:r>
          </a:p>
          <a:p>
            <a:pPr algn="just"/>
            <a:endParaRPr lang="de-DE" dirty="0"/>
          </a:p>
          <a:p>
            <a:pPr algn="just"/>
            <a:endParaRPr lang="de-D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18646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Strukturierung 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94F131E-E4A5-4E7A-90D4-D9540D59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59244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1. Vorbereitung auf die Präsentation</a:t>
            </a:r>
          </a:p>
        </p:txBody>
      </p:sp>
    </p:spTree>
    <p:extLst>
      <p:ext uri="{BB962C8B-B14F-4D97-AF65-F5344CB8AC3E}">
        <p14:creationId xmlns:p14="http://schemas.microsoft.com/office/powerpoint/2010/main" val="3900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59244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1. Vorbereitung auf die Präsentation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6B49E32-90D6-894F-8F4E-5269ADF9C2ED}"/>
              </a:ext>
            </a:extLst>
          </p:cNvPr>
          <p:cNvSpPr txBox="1"/>
          <p:nvPr/>
        </p:nvSpPr>
        <p:spPr>
          <a:xfrm>
            <a:off x="1079612" y="3400640"/>
            <a:ext cx="698477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b="1" dirty="0"/>
              <a:t>Empfehlungen</a:t>
            </a:r>
            <a:r>
              <a:rPr lang="de-DE" dirty="0"/>
              <a:t> für ein gutes Training:</a:t>
            </a:r>
          </a:p>
          <a:p>
            <a:pPr algn="just"/>
            <a:endParaRPr lang="de-DE" sz="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Vortrag vor Publikum (Freunde, </a:t>
            </a:r>
            <a:r>
              <a:rPr lang="de-DE" dirty="0" smtClean="0"/>
              <a:t>Verwandte </a:t>
            </a:r>
            <a:r>
              <a:rPr lang="de-DE" dirty="0"/>
              <a:t>usw.)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Mit sinnvollen Überleitungen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Mithilfe vorbereiteter Medien und Folien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Freies Vortragen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Handzettel oder Karteikarten </a:t>
            </a:r>
            <a:r>
              <a:rPr lang="de-DE" dirty="0" smtClean="0"/>
              <a:t>nur </a:t>
            </a:r>
            <a:r>
              <a:rPr lang="de-DE" dirty="0"/>
              <a:t>als Gedankenstütze </a:t>
            </a:r>
            <a:endParaRPr lang="de-DE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 smtClean="0"/>
              <a:t>Planung </a:t>
            </a:r>
            <a:r>
              <a:rPr lang="de-DE" dirty="0"/>
              <a:t>des Zeitbedarf und Beachtung des Zeitrahmens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24243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Übung und Training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0C0A193-AEB7-4D3B-8EA1-26AD2DFEEE81}"/>
              </a:ext>
            </a:extLst>
          </p:cNvPr>
          <p:cNvSpPr txBox="1"/>
          <p:nvPr/>
        </p:nvSpPr>
        <p:spPr>
          <a:xfrm>
            <a:off x="1079612" y="2132856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dirty="0"/>
              <a:t>Die Vorbereitung auf die Präsentation sollte </a:t>
            </a:r>
            <a:r>
              <a:rPr lang="de-DE" b="1" dirty="0"/>
              <a:t>möglichst realitätsnah </a:t>
            </a:r>
            <a:r>
              <a:rPr lang="de-DE" dirty="0"/>
              <a:t>erfolgen, damit der Vortragende ein Gespür für die Gewichtung, Dauer und Struktur des eigenen Vortrag entwickelt.</a:t>
            </a:r>
          </a:p>
        </p:txBody>
      </p:sp>
    </p:spTree>
    <p:extLst>
      <p:ext uri="{BB962C8B-B14F-4D97-AF65-F5344CB8AC3E}">
        <p14:creationId xmlns:p14="http://schemas.microsoft.com/office/powerpoint/2010/main" val="4113446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A3D9E9E3-4B54-4511-AAC3-8AB1B37E9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367" y="1772816"/>
            <a:ext cx="1946367" cy="52322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4859CFB3-F58D-4A91-BDD1-2B1006D32030}"/>
              </a:ext>
            </a:extLst>
          </p:cNvPr>
          <p:cNvSpPr txBox="1">
            <a:spLocks/>
          </p:cNvSpPr>
          <p:nvPr/>
        </p:nvSpPr>
        <p:spPr bwMode="auto">
          <a:xfrm>
            <a:off x="1258367" y="2506662"/>
            <a:ext cx="1051560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de-DE" sz="2200" dirty="0"/>
              <a:t>Vorbereitung auf die Präsentation</a:t>
            </a:r>
            <a:endParaRPr lang="de-DE" sz="3000" dirty="0"/>
          </a:p>
          <a:p>
            <a:pPr marL="514350" indent="-514350">
              <a:buFont typeface="+mj-lt"/>
              <a:buAutoNum type="arabicPeriod"/>
            </a:pPr>
            <a:r>
              <a:rPr lang="de-DE" sz="2200" dirty="0">
                <a:solidFill>
                  <a:srgbClr val="D67F00"/>
                </a:solidFill>
              </a:rPr>
              <a:t>Visualisierung der Präsentation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de-DE" sz="1800" dirty="0"/>
              <a:t>Grundlagen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de-DE" sz="1800" dirty="0"/>
              <a:t>Textgestaltung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de-DE" sz="1800" dirty="0"/>
              <a:t>Farbgestaltung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de-DE" sz="1800" dirty="0"/>
              <a:t>Graphiken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de-DE" sz="1800" dirty="0"/>
              <a:t>Quellenangabe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Präsentationsverhalten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Handout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200" dirty="0"/>
              <a:t>Quellen</a:t>
            </a:r>
          </a:p>
          <a:p>
            <a:pPr marL="514350" indent="-514350">
              <a:buFont typeface="+mj-lt"/>
              <a:buAutoNum type="arabicPeriod"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4223060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55578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2. Visualisierung der Präsentation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6B49E32-90D6-894F-8F4E-5269ADF9C2ED}"/>
              </a:ext>
            </a:extLst>
          </p:cNvPr>
          <p:cNvSpPr txBox="1"/>
          <p:nvPr/>
        </p:nvSpPr>
        <p:spPr>
          <a:xfrm>
            <a:off x="1079612" y="2636912"/>
            <a:ext cx="698477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Je einfacher die Darstellung, desto besser!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Verwendung von Kernaussagen und Stichpunkten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Maximal 7 Gliederungspunkte pro Folie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Jede Folie sollte eine eigene Aussage </a:t>
            </a:r>
            <a:r>
              <a:rPr lang="de-DE" sz="2000" dirty="0" smtClean="0"/>
              <a:t>haben.</a:t>
            </a:r>
            <a:endParaRPr lang="de-DE" sz="2000" dirty="0"/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Vermeidung überflüssiger Informationen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15247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Grundlagen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1359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98F3FB-57E7-40DA-90C3-7C24FBA0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599782"/>
            <a:ext cx="55578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>
                <a:solidFill>
                  <a:schemeClr val="accent2"/>
                </a:solidFill>
                <a:ea typeface="+mn-ea"/>
                <a:cs typeface="+mn-cs"/>
              </a:rPr>
              <a:t>2. Visualisierung der Präsentation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6B49E32-90D6-894F-8F4E-5269ADF9C2ED}"/>
              </a:ext>
            </a:extLst>
          </p:cNvPr>
          <p:cNvSpPr txBox="1"/>
          <p:nvPr/>
        </p:nvSpPr>
        <p:spPr>
          <a:xfrm>
            <a:off x="971600" y="2636912"/>
            <a:ext cx="73448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Verwendung gut leserlicher </a:t>
            </a:r>
            <a:r>
              <a:rPr lang="de-DE" sz="2000" b="1" dirty="0"/>
              <a:t>Schriftarten</a:t>
            </a:r>
            <a:r>
              <a:rPr lang="de-DE" sz="2000" dirty="0"/>
              <a:t> wie: Arial,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de-DE" sz="2000" dirty="0">
                <a:latin typeface="+mj-lt"/>
                <a:cs typeface="Times New Roman" panose="02020603050405020304" pitchFamily="18" charset="0"/>
              </a:rPr>
              <a:t>oder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Calibri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Nutzung einer geeigneten </a:t>
            </a:r>
            <a:r>
              <a:rPr lang="de-DE" sz="2000" b="1" dirty="0"/>
              <a:t>Schriftgröße</a:t>
            </a:r>
            <a:r>
              <a:rPr lang="de-DE" sz="2000" dirty="0"/>
              <a:t> (Empfehlung: 18 oder größer)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b="1" dirty="0"/>
              <a:t>Fette </a:t>
            </a:r>
            <a:r>
              <a:rPr lang="de-DE" sz="2000" dirty="0"/>
              <a:t>und </a:t>
            </a:r>
            <a:r>
              <a:rPr lang="de-DE" sz="2000" i="1" dirty="0"/>
              <a:t>kursive </a:t>
            </a:r>
            <a:r>
              <a:rPr lang="de-DE" sz="2000" dirty="0"/>
              <a:t>Hervorhebungen sind erlaubt, </a:t>
            </a:r>
            <a:r>
              <a:rPr lang="de-DE" sz="2000" u="sng" dirty="0"/>
              <a:t>Unterstreichungen sind dagegen zu </a:t>
            </a:r>
            <a:r>
              <a:rPr lang="de-DE" sz="2000" u="sng" dirty="0" smtClean="0"/>
              <a:t>vermeiden. </a:t>
            </a:r>
            <a:endParaRPr lang="de-DE" sz="2000" b="1" dirty="0"/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DAS EXPERIMENTIEREN </a:t>
            </a:r>
            <a:r>
              <a:rPr lang="de-DE" sz="2000" i="1" dirty="0"/>
              <a:t>mit allen Möglichkeiten </a:t>
            </a:r>
            <a:r>
              <a:rPr lang="de-DE" sz="2000" b="1" dirty="0"/>
              <a:t>ist beim Verfassen eines Stichpunktes </a:t>
            </a:r>
            <a:r>
              <a:rPr lang="de-DE" sz="2000" dirty="0">
                <a:solidFill>
                  <a:srgbClr val="FF0000"/>
                </a:solidFill>
              </a:rPr>
              <a:t>meist verwirrend und daher </a:t>
            </a:r>
            <a:r>
              <a:rPr lang="de-DE" sz="2000" dirty="0" smtClean="0">
                <a:solidFill>
                  <a:srgbClr val="FF0000"/>
                </a:solidFill>
              </a:rPr>
              <a:t>ungeeignet.</a:t>
            </a:r>
            <a:endParaRPr lang="de-DE" sz="2000" dirty="0">
              <a:solidFill>
                <a:srgbClr val="FF0000"/>
              </a:solidFill>
            </a:endParaRP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err="1"/>
              <a:t>GROßBUCHSTABEN</a:t>
            </a:r>
            <a:r>
              <a:rPr lang="de-DE" sz="2000" dirty="0"/>
              <a:t> SIND SCHWER ZU </a:t>
            </a:r>
            <a:r>
              <a:rPr lang="de-DE" sz="2000" dirty="0" smtClean="0"/>
              <a:t>LESEN.</a:t>
            </a:r>
            <a:endParaRPr lang="de-DE" sz="20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0CED5-919A-43B8-A0CD-C0DAB20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45" y="1181497"/>
            <a:ext cx="18378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dirty="0">
                <a:solidFill>
                  <a:schemeClr val="accent2"/>
                </a:solidFill>
                <a:ea typeface="+mn-ea"/>
                <a:cs typeface="+mn-cs"/>
              </a:rPr>
              <a:t>Textgestaltung</a:t>
            </a:r>
            <a:endParaRPr lang="de-DE" altLang="de-DE" sz="2800" dirty="0">
              <a:solidFill>
                <a:schemeClr val="accent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972667"/>
      </p:ext>
    </p:extLst>
  </p:cSld>
  <p:clrMapOvr>
    <a:masterClrMapping/>
  </p:clrMapOvr>
</p:sld>
</file>

<file path=ppt/theme/theme1.xml><?xml version="1.0" encoding="utf-8"?>
<a:theme xmlns:a="http://schemas.openxmlformats.org/drawingml/2006/main" name="Praesentation_mit_sublogo_blau">
  <a:themeElements>
    <a:clrScheme name="Praesentation_mit_sublogo_bla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aesentation_mit_sublogo_bla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aesentation_mit_sublogo_bla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mit_sublogo_bla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mit_sublogo_bla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mit_sublogo_bla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mit_sublogo_bla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mit_sublogo_bla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mit_sublogo_bla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mit_sublogo_bla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mit_sublogo_bla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mit_sublogo_bla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mit_sublogo_bla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mit_sublogo_bla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Praesentation_mit_sublogo_blau</Template>
  <TotalTime>0</TotalTime>
  <Words>1097</Words>
  <Application>Microsoft Office PowerPoint</Application>
  <PresentationFormat>Bildschirmpräsentation (4:3)</PresentationFormat>
  <Paragraphs>221</Paragraphs>
  <Slides>21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Praesentation_mit_sublogo_blau</vt:lpstr>
      <vt:lpstr>Anleitung zur Erstellung einer Präsentation  Bachelor-/Masterseminar im Semester 20xx</vt:lpstr>
      <vt:lpstr>Gliederung</vt:lpstr>
      <vt:lpstr>PowerPoint-Präsentation</vt:lpstr>
      <vt:lpstr>PowerPoint-Präsentation</vt:lpstr>
      <vt:lpstr>PowerPoint-Präsentation</vt:lpstr>
      <vt:lpstr>PowerPoint-Präsentation</vt:lpstr>
      <vt:lpstr>Gliederung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Gliederung</vt:lpstr>
      <vt:lpstr>PowerPoint-Präsentation</vt:lpstr>
      <vt:lpstr>PowerPoint-Präsentation</vt:lpstr>
      <vt:lpstr>PowerPoint-Präsentation</vt:lpstr>
      <vt:lpstr>Gliederung</vt:lpstr>
      <vt:lpstr>PowerPoint-Präsentation</vt:lpstr>
      <vt:lpstr>Gliederung</vt:lpstr>
      <vt:lpstr>Quellen:</vt:lpstr>
    </vt:vector>
  </TitlesOfParts>
  <Company>Universitaet Wuerzburg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rzuw270</dc:creator>
  <cp:lastModifiedBy>Claudia Gabel</cp:lastModifiedBy>
  <cp:revision>121</cp:revision>
  <dcterms:created xsi:type="dcterms:W3CDTF">2006-12-04T08:50:09Z</dcterms:created>
  <dcterms:modified xsi:type="dcterms:W3CDTF">2019-05-22T09:44:17Z</dcterms:modified>
</cp:coreProperties>
</file>